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4418" r:id="rId2"/>
    <p:sldMasterId id="2147484431" r:id="rId3"/>
    <p:sldMasterId id="2147487351" r:id="rId4"/>
  </p:sldMasterIdLst>
  <p:notesMasterIdLst>
    <p:notesMasterId r:id="rId65"/>
  </p:notesMasterIdLst>
  <p:handoutMasterIdLst>
    <p:handoutMasterId r:id="rId66"/>
  </p:handoutMasterIdLst>
  <p:sldIdLst>
    <p:sldId id="321" r:id="rId5"/>
    <p:sldId id="894" r:id="rId6"/>
    <p:sldId id="904" r:id="rId7"/>
    <p:sldId id="701" r:id="rId8"/>
    <p:sldId id="887" r:id="rId9"/>
    <p:sldId id="629" r:id="rId10"/>
    <p:sldId id="630" r:id="rId11"/>
    <p:sldId id="688" r:id="rId12"/>
    <p:sldId id="631" r:id="rId13"/>
    <p:sldId id="889" r:id="rId14"/>
    <p:sldId id="890" r:id="rId15"/>
    <p:sldId id="891" r:id="rId16"/>
    <p:sldId id="892" r:id="rId17"/>
    <p:sldId id="893" r:id="rId18"/>
    <p:sldId id="898" r:id="rId19"/>
    <p:sldId id="899" r:id="rId20"/>
    <p:sldId id="639" r:id="rId21"/>
    <p:sldId id="640" r:id="rId22"/>
    <p:sldId id="641" r:id="rId23"/>
    <p:sldId id="642" r:id="rId24"/>
    <p:sldId id="644" r:id="rId25"/>
    <p:sldId id="647" r:id="rId26"/>
    <p:sldId id="648" r:id="rId27"/>
    <p:sldId id="649" r:id="rId28"/>
    <p:sldId id="650" r:id="rId29"/>
    <p:sldId id="653" r:id="rId30"/>
    <p:sldId id="654" r:id="rId31"/>
    <p:sldId id="691" r:id="rId32"/>
    <p:sldId id="692" r:id="rId33"/>
    <p:sldId id="655" r:id="rId34"/>
    <p:sldId id="656" r:id="rId35"/>
    <p:sldId id="886" r:id="rId36"/>
    <p:sldId id="657" r:id="rId37"/>
    <p:sldId id="658" r:id="rId38"/>
    <p:sldId id="659" r:id="rId39"/>
    <p:sldId id="698" r:id="rId40"/>
    <p:sldId id="896" r:id="rId41"/>
    <p:sldId id="660" r:id="rId42"/>
    <p:sldId id="661" r:id="rId43"/>
    <p:sldId id="662" r:id="rId44"/>
    <p:sldId id="663" r:id="rId45"/>
    <p:sldId id="664" r:id="rId46"/>
    <p:sldId id="665" r:id="rId47"/>
    <p:sldId id="881" r:id="rId48"/>
    <p:sldId id="900" r:id="rId49"/>
    <p:sldId id="882" r:id="rId50"/>
    <p:sldId id="705" r:id="rId51"/>
    <p:sldId id="706" r:id="rId52"/>
    <p:sldId id="707" r:id="rId53"/>
    <p:sldId id="708" r:id="rId54"/>
    <p:sldId id="709" r:id="rId55"/>
    <p:sldId id="710" r:id="rId56"/>
    <p:sldId id="711" r:id="rId57"/>
    <p:sldId id="712" r:id="rId58"/>
    <p:sldId id="713" r:id="rId59"/>
    <p:sldId id="901" r:id="rId60"/>
    <p:sldId id="884" r:id="rId61"/>
    <p:sldId id="883" r:id="rId62"/>
    <p:sldId id="695" r:id="rId63"/>
    <p:sldId id="699" r:id="rId64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00"/>
    <a:srgbClr val="DDDDDD"/>
    <a:srgbClr val="FFCCFF"/>
    <a:srgbClr val="FF99CC"/>
    <a:srgbClr val="CCFFFF"/>
    <a:srgbClr val="33CCCC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20"/>
    <p:restoredTop sz="93711"/>
  </p:normalViewPr>
  <p:slideViewPr>
    <p:cSldViewPr snapToGrid="0">
      <p:cViewPr varScale="1">
        <p:scale>
          <a:sx n="131" d="100"/>
          <a:sy n="131" d="100"/>
        </p:scale>
        <p:origin x="12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4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F6257239-33D5-F549-BC93-C3641A07A4D6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026DFE79-6D76-7F43-A653-56A6E46EF23F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5ACB81D-9DB0-E249-A6D8-CDD15F221E7F}" type="slidenum">
              <a:rPr lang="en-US" altLang="x-none" sz="1200"/>
              <a:pPr/>
              <a:t>1</a:t>
            </a:fld>
            <a:endParaRPr lang="en-US" altLang="x-none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94BE074-7B6C-2A45-BC06-88CB39EE44EE}" type="slidenum">
              <a:rPr lang="en-US" altLang="x-none" sz="1200">
                <a:solidFill>
                  <a:srgbClr val="000000"/>
                </a:solidFill>
              </a:rPr>
              <a:pPr/>
              <a:t>10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4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6DEFB02-F17B-F241-A5DF-EF6358DA65AB}" type="slidenum">
              <a:rPr lang="en-US" altLang="x-none" sz="1200">
                <a:solidFill>
                  <a:srgbClr val="000000"/>
                </a:solidFill>
              </a:rPr>
              <a:pPr/>
              <a:t>11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6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1E89D2-79F8-454F-AE60-11EEB1E6A850}" type="slidenum">
              <a:rPr lang="en-US" altLang="x-none" sz="1200">
                <a:solidFill>
                  <a:srgbClr val="000000"/>
                </a:solidFill>
              </a:rPr>
              <a:pPr/>
              <a:t>12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68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clientSocket.getLocalAddress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clientSocket.getLocalPort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clientSocket.getReceiveBufferSize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clientSocket.getSendBufferSize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clientSocket.getSoTimeout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endParaRPr lang="en-US" altLang="x-none" dirty="0">
              <a:latin typeface="Times New Roman" charset="0"/>
              <a:ea typeface="ＭＳ Ｐゴシック" charset="-128"/>
            </a:endParaRP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java.nio.charset.Charset.defaultCharset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 );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3A10A42-8B5C-CF4B-AEAF-7AFE6CACA137}" type="slidenum">
              <a:rPr lang="en-US" altLang="x-none" sz="1200">
                <a:solidFill>
                  <a:srgbClr val="000000"/>
                </a:solidFill>
              </a:rPr>
              <a:pPr/>
              <a:t>13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767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 System.out.println(clientSocket.getLocalAddress());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System.out.println(clientSocket.getLocalPort());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System.out.println(clientSocket.getReceiveBufferSize());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System.out.println(clientSocket.getSendBufferSize());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System.out.println(clientSocket.getSoTimeout());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 java.nio.charset.Charset.defaultCharset() );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5ABBF55-42D4-2A4F-B086-3A53145DA687}" type="slidenum">
              <a:rPr lang="en-US" altLang="x-none" sz="1200">
                <a:solidFill>
                  <a:srgbClr val="000000"/>
                </a:solidFill>
              </a:rPr>
              <a:pPr/>
              <a:t>14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1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AF7695E-9D80-8640-BBAD-185F5D400DEE}" type="slidenum">
              <a:rPr lang="en-US" altLang="x-none" sz="1200">
                <a:solidFill>
                  <a:srgbClr val="000000"/>
                </a:solidFill>
              </a:rPr>
              <a:pPr/>
              <a:t>15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7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DFAA828-DE88-D94E-A6AD-4D2BFB599DDE}" type="slidenum">
              <a:rPr lang="en-US" altLang="x-none" sz="1200">
                <a:solidFill>
                  <a:srgbClr val="000000"/>
                </a:solidFill>
                <a:latin typeface="Comic Sans MS" charset="0"/>
              </a:rPr>
              <a:pPr/>
              <a:t>16</a:t>
            </a:fld>
            <a:endParaRPr lang="en-US" altLang="x-none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84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15EBD4B-767E-3643-B168-ECCD2AE52260}" type="slidenum">
              <a:rPr lang="en-US" altLang="x-none" sz="1200">
                <a:solidFill>
                  <a:srgbClr val="000000"/>
                </a:solidFill>
              </a:rPr>
              <a:pPr/>
              <a:t>17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E6E886A-EE0B-AC4E-9C9E-CC15493AFA1E}" type="slidenum">
              <a:rPr lang="en-US" altLang="x-none" sz="1200">
                <a:solidFill>
                  <a:srgbClr val="000000"/>
                </a:solidFill>
              </a:rPr>
              <a:pPr/>
              <a:t>18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DC258D3-5DEE-2945-BC55-7C44CAF8FC80}" type="slidenum">
              <a:rPr lang="en-US" altLang="x-none" sz="1200">
                <a:solidFill>
                  <a:srgbClr val="000000"/>
                </a:solidFill>
              </a:rPr>
              <a:pPr/>
              <a:t>19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92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39DA72-5803-1648-8037-080F2276E7BC}" type="slidenum">
              <a:rPr lang="en-US" altLang="x-none" sz="1200">
                <a:solidFill>
                  <a:srgbClr val="000000"/>
                </a:solidFill>
              </a:rPr>
              <a:pPr/>
              <a:t>20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B4E5AF3-DC32-0045-979C-AC2C434E4026}" type="slidenum">
              <a:rPr lang="en-US" altLang="x-none" sz="1200">
                <a:solidFill>
                  <a:srgbClr val="000000"/>
                </a:solidFill>
              </a:rPr>
              <a:pPr/>
              <a:t>21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60B9C9-424A-EE4E-8711-01C9782E99D7}" type="slidenum">
              <a:rPr lang="en-US" altLang="x-none" sz="1200">
                <a:solidFill>
                  <a:srgbClr val="000000"/>
                </a:solidFill>
              </a:rPr>
              <a:pPr/>
              <a:t>22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FFC214E-95AF-6A4B-8595-2FDB3B2E14D7}" type="slidenum">
              <a:rPr lang="en-US" altLang="x-none" sz="1300">
                <a:solidFill>
                  <a:srgbClr val="000000"/>
                </a:solidFill>
                <a:latin typeface="Calibri" charset="0"/>
              </a:rPr>
              <a:pPr eaLnBrk="1" hangingPunct="1"/>
              <a:t>23</a:t>
            </a:fld>
            <a:endParaRPr lang="en-US" altLang="x-none" sz="13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FB9FF60-F311-CD47-B9EB-F3E42ABD2143}" type="slidenum">
              <a:rPr lang="en-US" altLang="x-none" sz="1200">
                <a:solidFill>
                  <a:srgbClr val="000000"/>
                </a:solidFill>
              </a:rPr>
              <a:pPr/>
              <a:t>24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593B1CB-FBDF-4244-999E-24C430A24452}" type="slidenum">
              <a:rPr lang="en-US" altLang="x-none" sz="1200">
                <a:solidFill>
                  <a:srgbClr val="000000"/>
                </a:solidFill>
              </a:rPr>
              <a:pPr/>
              <a:t>25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54B491-08C6-BC41-95BF-2D45B7CC5ADA}" type="slidenum">
              <a:rPr lang="en-US" altLang="x-none" sz="1200">
                <a:solidFill>
                  <a:srgbClr val="000000"/>
                </a:solidFill>
              </a:rPr>
              <a:pPr/>
              <a:t>26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5E392EA-9633-4743-B92A-9E230332CF21}" type="slidenum">
              <a:rPr lang="en-US" altLang="x-none" sz="1200">
                <a:solidFill>
                  <a:srgbClr val="000000"/>
                </a:solidFill>
              </a:rPr>
              <a:pPr/>
              <a:t>27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1C8BAAE-DC60-C741-B51A-21A1CA1053EE}" type="slidenum">
              <a:rPr lang="en-US" altLang="x-none" sz="1200">
                <a:solidFill>
                  <a:srgbClr val="000000"/>
                </a:solidFill>
              </a:rPr>
              <a:pPr/>
              <a:t>28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D45E55C-FDCC-C041-86D8-42D7125A286C}" type="slidenum">
              <a:rPr lang="en-US" altLang="x-none" sz="1200">
                <a:solidFill>
                  <a:srgbClr val="000000"/>
                </a:solidFill>
              </a:rPr>
              <a:pPr/>
              <a:t>29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71FA600-8D5E-A24D-849F-7601E54ED5A2}" type="slidenum">
              <a:rPr lang="en-US" altLang="x-none" sz="1200">
                <a:solidFill>
                  <a:srgbClr val="000000"/>
                </a:solidFill>
              </a:rPr>
              <a:pPr/>
              <a:t>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9214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9718DFE-BBEB-4D41-8BD3-8B9D920B5D60}" type="slidenum">
              <a:rPr lang="en-US" altLang="x-none" sz="1200">
                <a:solidFill>
                  <a:srgbClr val="000000"/>
                </a:solidFill>
              </a:rPr>
              <a:pPr/>
              <a:t>30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C27C32-A54D-9143-819C-351A057BAFB6}" type="slidenum">
              <a:rPr lang="en-US" altLang="x-none" sz="1200">
                <a:solidFill>
                  <a:srgbClr val="000000"/>
                </a:solidFill>
              </a:rPr>
              <a:pPr/>
              <a:t>31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84C22E-99C5-E24D-BE1D-FD84988E0C43}" type="slidenum">
              <a:rPr lang="en-US" altLang="x-none" sz="1200">
                <a:solidFill>
                  <a:srgbClr val="000000"/>
                </a:solidFill>
              </a:rPr>
              <a:pPr/>
              <a:t>32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E531E4A-1E9F-EE48-B335-C3058476FEC9}" type="slidenum">
              <a:rPr lang="en-US" altLang="x-none" sz="1200">
                <a:solidFill>
                  <a:srgbClr val="000000"/>
                </a:solidFill>
              </a:rPr>
              <a:pPr/>
              <a:t>33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1D9B4D0-B663-7B4A-9E03-F3865A87BFF1}" type="slidenum">
              <a:rPr lang="en-US" altLang="x-none" sz="1200">
                <a:solidFill>
                  <a:srgbClr val="000000"/>
                </a:solidFill>
              </a:rPr>
              <a:pPr/>
              <a:t>34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E2D43FE-99E4-D241-BBFE-96001F8662E3}" type="slidenum">
              <a:rPr lang="en-US" altLang="x-none" sz="1200">
                <a:solidFill>
                  <a:srgbClr val="000000"/>
                </a:solidFill>
              </a:rPr>
              <a:pPr/>
              <a:t>35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7D0A14F-7E2B-A44F-BFB2-341A187BB5F7}" type="slidenum">
              <a:rPr lang="en-US" altLang="x-none" sz="1200">
                <a:solidFill>
                  <a:srgbClr val="000000"/>
                </a:solidFill>
              </a:rPr>
              <a:pPr/>
              <a:t>36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F2684BF-2064-9247-8884-BA4596F07C2C}" type="slidenum">
              <a:rPr lang="en-US" altLang="x-none" sz="1200">
                <a:solidFill>
                  <a:srgbClr val="000000"/>
                </a:solidFill>
              </a:rPr>
              <a:pPr/>
              <a:t>37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92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D351B20-BB09-5641-96E0-83986034AD0E}" type="slidenum">
              <a:rPr lang="en-US" altLang="x-none" sz="1200">
                <a:solidFill>
                  <a:srgbClr val="000000"/>
                </a:solidFill>
              </a:rPr>
              <a:pPr/>
              <a:t>38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DAF56C8-20C9-C844-96D6-CDABAEB605BA}" type="slidenum">
              <a:rPr lang="en-US" altLang="x-none" sz="1200">
                <a:solidFill>
                  <a:srgbClr val="000000"/>
                </a:solidFill>
              </a:rPr>
              <a:pPr/>
              <a:t>39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3D5EDE0-9C30-F346-8030-F8184C43B877}" type="slidenum">
              <a:rPr lang="en-US" altLang="x-none" sz="1200">
                <a:solidFill>
                  <a:srgbClr val="000000"/>
                </a:solidFill>
              </a:rPr>
              <a:pPr/>
              <a:t>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2948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9E91E99-7ADF-2B4C-B3D7-038841CB9DE1}" type="slidenum">
              <a:rPr lang="en-US" altLang="x-none" sz="1200">
                <a:solidFill>
                  <a:srgbClr val="000000"/>
                </a:solidFill>
              </a:rPr>
              <a:pPr/>
              <a:t>40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F889172-95ED-BE45-9BAD-6C72B7DC367A}" type="slidenum">
              <a:rPr lang="en-US" altLang="x-none" sz="1200">
                <a:solidFill>
                  <a:srgbClr val="000000"/>
                </a:solidFill>
              </a:rPr>
              <a:pPr/>
              <a:t>41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9BFB40-AE35-B644-9196-16E1977D5EAC}" type="slidenum">
              <a:rPr lang="en-US" altLang="x-none" sz="1200">
                <a:solidFill>
                  <a:srgbClr val="000000"/>
                </a:solidFill>
              </a:rPr>
              <a:pPr/>
              <a:t>43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DF49888-C195-6547-845C-669EFF46CFA3}" type="slidenum">
              <a:rPr lang="en-US" altLang="x-none" sz="1200">
                <a:solidFill>
                  <a:srgbClr val="000000"/>
                </a:solidFill>
              </a:rPr>
              <a:pPr/>
              <a:t>44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46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263E2C4-E823-4344-9FEC-347C4C15D75A}" type="slidenum">
              <a:rPr lang="en-US" altLang="x-none" sz="1200">
                <a:solidFill>
                  <a:srgbClr val="000000"/>
                </a:solidFill>
              </a:rPr>
              <a:pPr/>
              <a:t>47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D56F675-1635-214D-B554-65B5BCC64BD2}" type="slidenum">
              <a:rPr lang="en-US" altLang="x-none" sz="1200">
                <a:solidFill>
                  <a:srgbClr val="000000"/>
                </a:solidFill>
              </a:rPr>
              <a:pPr/>
              <a:t>48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ea typeface="宋体" charset="0"/>
                <a:cs typeface="宋体" charset="0"/>
              </a:rPr>
              <a:t>PORT h1,h2,h3,h4,p1,p2</a:t>
            </a:r>
            <a:r>
              <a:rPr lang="en-US" sz="18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rPr>
              <a:t>specifies the IP address and port the client receives its data</a:t>
            </a:r>
            <a:endParaRPr lang="en-US" sz="2000" dirty="0">
              <a:solidFill>
                <a:srgbClr val="000000"/>
              </a:solidFill>
              <a:latin typeface="Times New Roman" charset="0"/>
            </a:endParaRPr>
          </a:p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E35D2BB-6309-B549-BF6B-F88B1EE83BCF}" type="slidenum">
              <a:rPr lang="en-US" altLang="x-none" sz="1200">
                <a:solidFill>
                  <a:srgbClr val="000000"/>
                </a:solidFill>
              </a:rPr>
              <a:pPr/>
              <a:t>49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B50BDA5-5F04-B443-87DC-E4C59B0FD70D}" type="slidenum">
              <a:rPr lang="en-US" altLang="x-none" sz="1200">
                <a:solidFill>
                  <a:srgbClr val="000000"/>
                </a:solidFill>
              </a:rPr>
              <a:pPr/>
              <a:t>50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A: someone (either server or client) needs to pick a new port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954C13-74E7-2549-BE57-D49513810629}" type="slidenum">
              <a:rPr lang="en-US" altLang="x-none" sz="1200">
                <a:solidFill>
                  <a:srgbClr val="000000"/>
                </a:solidFill>
              </a:rPr>
              <a:pPr/>
              <a:t>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6619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2CC3264-842D-D141-848B-9295C011C138}" type="slidenum">
              <a:rPr lang="en-US" altLang="x-none" sz="1200">
                <a:solidFill>
                  <a:srgbClr val="000000"/>
                </a:solidFill>
              </a:rPr>
              <a:pPr/>
              <a:t>51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7B71460-F8A6-CF4D-9DE8-44F4C718199E}" type="slidenum">
              <a:rPr lang="en-US" altLang="x-none" sz="1200">
                <a:solidFill>
                  <a:srgbClr val="000000"/>
                </a:solidFill>
              </a:rPr>
              <a:pPr/>
              <a:t>52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0E1CC2E-AC62-8944-A3F0-BFD1360E46BF}" type="slidenum">
              <a:rPr lang="en-US" altLang="x-none" sz="1200">
                <a:solidFill>
                  <a:srgbClr val="000000"/>
                </a:solidFill>
              </a:rPr>
              <a:pPr/>
              <a:t>53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1769CE8-766A-7342-A4AB-0E1FFEB57043}" type="slidenum">
              <a:rPr lang="en-US" altLang="x-none" sz="1200">
                <a:solidFill>
                  <a:srgbClr val="000000"/>
                </a:solidFill>
              </a:rPr>
              <a:pPr/>
              <a:t>54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40C8554-787F-A54B-A3AE-A07ACEA99694}" type="slidenum">
              <a:rPr lang="en-US" altLang="x-none" sz="1200">
                <a:solidFill>
                  <a:srgbClr val="000000"/>
                </a:solidFill>
              </a:rPr>
              <a:pPr/>
              <a:t>55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56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43103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57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9CF5C3-AEE5-6A44-9E72-F8E484DD5DDC}" type="slidenum">
              <a:rPr lang="en-US" altLang="x-none" sz="1200">
                <a:solidFill>
                  <a:srgbClr val="000000"/>
                </a:solidFill>
              </a:rPr>
              <a:pPr/>
              <a:t>58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832BFAC-9C2D-5F4C-B61C-37E008402C6F}" type="slidenum">
              <a:rPr lang="en-US" altLang="x-none" sz="1200">
                <a:solidFill>
                  <a:srgbClr val="000000"/>
                </a:solidFill>
              </a:rPr>
              <a:pPr/>
              <a:t>60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DC67D8D-AEB2-F24F-8E51-3A99AB442C61}" type="slidenum">
              <a:rPr lang="en-US" altLang="x-none" sz="1200">
                <a:solidFill>
                  <a:srgbClr val="000000"/>
                </a:solidFill>
              </a:rPr>
              <a:pPr/>
              <a:t>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6071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A39F2DF-8BB7-7A4A-8EF7-C1E3E7746267}" type="slidenum">
              <a:rPr lang="en-US" altLang="x-none" sz="1200">
                <a:solidFill>
                  <a:srgbClr val="000000"/>
                </a:solidFill>
              </a:rPr>
              <a:pPr/>
              <a:t>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2673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 System.out.println(clientSocket.getLocalAddress());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System.out.println(clientSocket.getLocalPort());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System.out.println(clientSocket.getReceiveBufferSize());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System.out.println(clientSocket.getSendBufferSize());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System.out.println(clientSocket.getSoTimeout());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  System.out.println( java.nio.charset.Charset.defaultCharset() );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B69B71B-2061-C541-A6B6-4F637CD9A5BB}" type="slidenum">
              <a:rPr lang="en-US" altLang="x-none" sz="1200">
                <a:solidFill>
                  <a:srgbClr val="000000"/>
                </a:solidFill>
              </a:rPr>
              <a:pPr/>
              <a:t>8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9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clientSocket.getLocalAddress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clientSocket.getLocalPort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clientSocket.getReceiveBufferSize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clientSocket.getSendBufferSize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clientSocket.getSoTimeout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());</a:t>
            </a:r>
          </a:p>
          <a:p>
            <a:endParaRPr lang="en-US" altLang="x-none" dirty="0">
              <a:latin typeface="Times New Roman" charset="0"/>
              <a:ea typeface="ＭＳ Ｐゴシック" charset="-128"/>
            </a:endParaRPr>
          </a:p>
          <a:p>
            <a:r>
              <a:rPr lang="en-US" altLang="x-none" dirty="0">
                <a:latin typeface="Times New Roman" charset="0"/>
                <a:ea typeface="ＭＳ Ｐゴシック" charset="-128"/>
              </a:rPr>
              <a:t> 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System.out.println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 </a:t>
            </a:r>
            <a:r>
              <a:rPr lang="en-US" altLang="x-none" dirty="0" err="1">
                <a:latin typeface="Times New Roman" charset="0"/>
                <a:ea typeface="ＭＳ Ｐゴシック" charset="-128"/>
              </a:rPr>
              <a:t>java.nio.charset.Charset.defaultCharset</a:t>
            </a:r>
            <a:r>
              <a:rPr lang="en-US" altLang="x-none" dirty="0">
                <a:latin typeface="Times New Roman" charset="0"/>
                <a:ea typeface="ＭＳ Ｐゴシック" charset="-128"/>
              </a:rPr>
              <a:t>() );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3AC6D75-93CD-484B-80DD-0BF8EAA830B5}" type="slidenum">
              <a:rPr lang="en-US" altLang="x-none" sz="1200">
                <a:solidFill>
                  <a:srgbClr val="000000"/>
                </a:solidFill>
              </a:rPr>
              <a:pPr/>
              <a:t>9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39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549426-E9DB-D540-AF30-377CE1C87D9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3570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EA86E9-BEF4-794C-9026-79223C63592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149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165434-1BAD-864F-B25D-BC6B25C26D8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152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C1DB6703-8C97-364C-A74E-1AD7185923F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950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A7BF58C5-8D5F-F643-830A-8F90673D576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8648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3EEEBB1B-1C64-FD40-98B1-5062AA8BE19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1134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9E50A5E4-3740-B547-9DF5-DAD7B48FD6C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7649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D23860FD-E4F9-AE46-A3A3-43EB2BA509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47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60D13F75-DF62-6946-A8BE-9F45BBF5EF0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9883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8D44F305-E475-7A4C-B700-308BE6099E0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91095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7ABF2989-DEA4-F24F-BBDA-E8E14A521C6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663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C48E9E-05EC-704A-AF8C-781DB87A068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32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439B8B4D-72F0-5D4F-AEF9-E2449DC4941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017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D745E98A-05CE-0F42-AF62-F634B8D0DB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35108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</a:defRPr>
            </a:lvl1pPr>
          </a:lstStyle>
          <a:p>
            <a:fld id="{AF953954-6109-9D4C-82EC-E1D0C22993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2093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742FD4-338C-5541-902B-04ECDECC439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0047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432D70-7B4D-0A49-99E8-04F1AB2CC91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0015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30EF5A8-A931-8C44-BB20-B48730532E9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2083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2C15C3-F696-5848-B861-0E33BFDCCD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8579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7AD2AD-4586-FB41-9EAB-DB8F5E7559E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5480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59BF47-D660-B04F-8938-80D75654108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34695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2BCE71-D81D-8D4E-9810-AB209035C7F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86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78EF94-11EA-384F-B509-A6D46748954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34738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0BB85B-1E79-FD49-9EB6-A5F6B4CB4EA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77923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86C3DF-A796-BD44-BD5A-E1F537DD38D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62015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9EFBBEC-1658-EA4A-A1A2-9F6DA779FE7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5775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E76031-083C-614E-BEDC-F43A65C8261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96966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6281D08-10DF-9F49-BAB5-DD7ADBD1ECE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8B3EC3-BAEF-6942-A3D5-F529B9B1C38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E51045-5B48-A443-97E6-C87AB8B1124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4CCEF4-4BEA-964C-9BFC-4DA8F2EA018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BF36C7-785C-EA4D-A2F4-11033ABACC4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E8417E-5162-7940-A6FF-FBA1F46CC3F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5E4FF6-74BF-8241-85AF-AD5B9177CCF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56042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D2B358-027E-8644-83D7-AE0334EA6E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A786383-62E0-D24C-891B-97F808550E0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BDD308-A416-9149-B003-4E368B9032B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35C54C-A58C-9945-B47B-AEA0044063F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AF5377-E7E0-5143-890B-14C04F186F4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E95DA-890D-254D-B430-09D6520D4B0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197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5945E9-9AE7-7346-9A92-DEFAC7C13C6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6059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8F67F3-5E27-D246-A9FE-624DE67DA30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908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CC0BA0-81A6-CB46-9CC0-7E3E038E745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909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B7A55A-D4E4-394C-952B-85608C370F3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020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5675" y="6575425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0128BC3-ABEC-2144-AD5B-098F20C77C78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29222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18" r:id="rId1"/>
    <p:sldLayoutId id="2147487319" r:id="rId2"/>
    <p:sldLayoutId id="2147487320" r:id="rId3"/>
    <p:sldLayoutId id="2147487321" r:id="rId4"/>
    <p:sldLayoutId id="2147487322" r:id="rId5"/>
    <p:sldLayoutId id="2147487323" r:id="rId6"/>
    <p:sldLayoutId id="2147487324" r:id="rId7"/>
    <p:sldLayoutId id="2147487325" r:id="rId8"/>
    <p:sldLayoutId id="2147487326" r:id="rId9"/>
    <p:sldLayoutId id="2147487327" r:id="rId10"/>
    <p:sldLayoutId id="214748732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5675" y="6575425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CD9C874E-FCAA-284C-BD0E-0BCB53A6DC3D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3318" name="Rectangle 7"/>
          <p:cNvSpPr>
            <a:spLocks noChangeArrowheads="1"/>
          </p:cNvSpPr>
          <p:nvPr userDrawn="1"/>
        </p:nvSpPr>
        <p:spPr bwMode="auto">
          <a:xfrm>
            <a:off x="0" y="129222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29" r:id="rId1"/>
    <p:sldLayoutId id="2147487330" r:id="rId2"/>
    <p:sldLayoutId id="2147487331" r:id="rId3"/>
    <p:sldLayoutId id="2147487332" r:id="rId4"/>
    <p:sldLayoutId id="2147487333" r:id="rId5"/>
    <p:sldLayoutId id="2147487334" r:id="rId6"/>
    <p:sldLayoutId id="2147487335" r:id="rId7"/>
    <p:sldLayoutId id="2147487336" r:id="rId8"/>
    <p:sldLayoutId id="2147487337" r:id="rId9"/>
    <p:sldLayoutId id="2147487338" r:id="rId10"/>
    <p:sldLayoutId id="214748733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869625D1-18E2-3647-86F2-E2B667A68224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5606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40" r:id="rId1"/>
    <p:sldLayoutId id="2147487341" r:id="rId2"/>
    <p:sldLayoutId id="2147487342" r:id="rId3"/>
    <p:sldLayoutId id="2147487343" r:id="rId4"/>
    <p:sldLayoutId id="2147487344" r:id="rId5"/>
    <p:sldLayoutId id="2147487345" r:id="rId6"/>
    <p:sldLayoutId id="2147487346" r:id="rId7"/>
    <p:sldLayoutId id="2147487347" r:id="rId8"/>
    <p:sldLayoutId id="2147487348" r:id="rId9"/>
    <p:sldLayoutId id="2147487349" r:id="rId10"/>
    <p:sldLayoutId id="214748735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6F73E7D7-328A-9C47-896E-D0AC51BC34C3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6630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5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352" r:id="rId1"/>
    <p:sldLayoutId id="2147487353" r:id="rId2"/>
    <p:sldLayoutId id="2147487354" r:id="rId3"/>
    <p:sldLayoutId id="2147487355" r:id="rId4"/>
    <p:sldLayoutId id="2147487356" r:id="rId5"/>
    <p:sldLayoutId id="2147487357" r:id="rId6"/>
    <p:sldLayoutId id="2147487358" r:id="rId7"/>
    <p:sldLayoutId id="2147487359" r:id="rId8"/>
    <p:sldLayoutId id="2147487360" r:id="rId9"/>
    <p:sldLayoutId id="2147487361" r:id="rId10"/>
    <p:sldLayoutId id="214748736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0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2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4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f.org/documents/GFD.20.pd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14.wmf"/><Relationship Id="rId3" Type="http://schemas.openxmlformats.org/officeDocument/2006/relationships/notesSlide" Target="../notesSlides/notesSlide57.xml"/><Relationship Id="rId21" Type="http://schemas.openxmlformats.org/officeDocument/2006/relationships/oleObject" Target="../embeddings/oleObject28.bin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22.bin"/><Relationship Id="rId17" Type="http://schemas.openxmlformats.org/officeDocument/2006/relationships/oleObject" Target="../embeddings/oleObject26.bin"/><Relationship Id="rId2" Type="http://schemas.openxmlformats.org/officeDocument/2006/relationships/slideLayout" Target="../slideLayouts/slideLayout26.xml"/><Relationship Id="rId16" Type="http://schemas.openxmlformats.org/officeDocument/2006/relationships/oleObject" Target="../embeddings/oleObject25.bin"/><Relationship Id="rId20" Type="http://schemas.openxmlformats.org/officeDocument/2006/relationships/image" Target="../media/image15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7.bin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4.wmf"/><Relationship Id="rId15" Type="http://schemas.openxmlformats.org/officeDocument/2006/relationships/image" Target="../media/image13.wmf"/><Relationship Id="rId23" Type="http://schemas.openxmlformats.org/officeDocument/2006/relationships/oleObject" Target="../embeddings/oleObject30.bin"/><Relationship Id="rId10" Type="http://schemas.openxmlformats.org/officeDocument/2006/relationships/oleObject" Target="../embeddings/oleObject20.bin"/><Relationship Id="rId19" Type="http://schemas.openxmlformats.org/officeDocument/2006/relationships/oleObject" Target="../embeddings/oleObject27.bin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9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0250" y="1409701"/>
            <a:ext cx="7772400" cy="1847850"/>
          </a:xfrm>
        </p:spPr>
        <p:txBody>
          <a:bodyPr/>
          <a:lstStyle/>
          <a:p>
            <a:pPr algn="ctr"/>
            <a:r>
              <a:rPr lang="en-US" altLang="x-none" dirty="0">
                <a:ea typeface="ＭＳ Ｐゴシック" charset="-128"/>
              </a:rPr>
              <a:t>Network Applications: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Network Programming: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zh-CN" dirty="0">
                <a:ea typeface="ＭＳ Ｐゴシック" charset="-128"/>
              </a:rPr>
              <a:t>UDP,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x-none" dirty="0">
                <a:ea typeface="ＭＳ Ｐゴシック" charset="-128"/>
              </a:rPr>
              <a:t>TCP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AC117-B754-3D4F-BC6B-943A86E1B6B1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9960750-AED2-9444-8709-8DF5C56E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/courses/cnns-xmuf21/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>
                <a:ea typeface="ＭＳ Ｐゴシック" charset="-128"/>
              </a:rPr>
              <a:t>10</a:t>
            </a:r>
            <a:r>
              <a:rPr lang="en-US" altLang="x-none" sz="2400" kern="0">
                <a:ea typeface="ＭＳ Ｐゴシック" charset="-128"/>
              </a:rPr>
              <a:t>/</a:t>
            </a:r>
            <a:r>
              <a:rPr lang="en-US" altLang="zh-CN" sz="2400" kern="0">
                <a:ea typeface="宋体" charset="-122"/>
              </a:rPr>
              <a:t>12</a:t>
            </a:r>
            <a:r>
              <a:rPr lang="en-US" altLang="x-none" sz="2400" kern="0">
                <a:ea typeface="ＭＳ Ｐゴシック" charset="-128"/>
              </a:rPr>
              <a:t>/20</a:t>
            </a:r>
            <a:r>
              <a:rPr lang="en-US" altLang="zh-CN" sz="2400" kern="0">
                <a:ea typeface="ＭＳ Ｐゴシック" charset="-128"/>
              </a:rPr>
              <a:t>21</a:t>
            </a:r>
            <a:endParaRPr lang="en-US" altLang="x-none" sz="2400" kern="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Data Encoding/Decoding</a:t>
            </a:r>
          </a:p>
        </p:txBody>
      </p:sp>
      <p:sp>
        <p:nvSpPr>
          <p:cNvPr id="112642" name="Content Placeholder 3"/>
          <p:cNvSpPr>
            <a:spLocks noGrp="1"/>
          </p:cNvSpPr>
          <p:nvPr>
            <p:ph idx="1"/>
          </p:nvPr>
        </p:nvSpPr>
        <p:spPr>
          <a:xfrm>
            <a:off x="481013" y="1462088"/>
            <a:ext cx="818832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Rule: ALWAYS pay attention to encoding/decoding of data</a:t>
            </a:r>
          </a:p>
        </p:txBody>
      </p:sp>
      <p:sp>
        <p:nvSpPr>
          <p:cNvPr id="11264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2952D6D-DB0A-7742-899D-171B534D637A}" type="slidenum">
              <a:rPr lang="en-US" altLang="x-none" sz="1400">
                <a:solidFill>
                  <a:srgbClr val="000000"/>
                </a:solidFill>
              </a:rPr>
              <a:pPr/>
              <a:t>10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31763" y="3138488"/>
            <a:ext cx="3875087" cy="3036887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2645" name="Group 6"/>
          <p:cNvGrpSpPr>
            <a:grpSpLocks/>
          </p:cNvGrpSpPr>
          <p:nvPr/>
        </p:nvGrpSpPr>
        <p:grpSpPr bwMode="auto">
          <a:xfrm>
            <a:off x="2435225" y="5127625"/>
            <a:ext cx="1217613" cy="563563"/>
            <a:chOff x="1466487" y="5289865"/>
            <a:chExt cx="1819275" cy="841375"/>
          </a:xfrm>
        </p:grpSpPr>
        <p:sp>
          <p:nvSpPr>
            <p:cNvPr id="112700" name="Rectangle 5"/>
            <p:cNvSpPr>
              <a:spLocks noChangeArrowheads="1"/>
            </p:cNvSpPr>
            <p:nvPr/>
          </p:nvSpPr>
          <p:spPr bwMode="auto">
            <a:xfrm>
              <a:off x="14664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701" name="Rectangle 6"/>
            <p:cNvSpPr>
              <a:spLocks noChangeArrowheads="1"/>
            </p:cNvSpPr>
            <p:nvPr/>
          </p:nvSpPr>
          <p:spPr bwMode="auto">
            <a:xfrm>
              <a:off x="19252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702" name="Rectangle 7"/>
            <p:cNvSpPr>
              <a:spLocks noChangeArrowheads="1"/>
            </p:cNvSpPr>
            <p:nvPr/>
          </p:nvSpPr>
          <p:spPr bwMode="auto">
            <a:xfrm>
              <a:off x="23681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703" name="Rectangle 9"/>
            <p:cNvSpPr>
              <a:spLocks noChangeArrowheads="1"/>
            </p:cNvSpPr>
            <p:nvPr/>
          </p:nvSpPr>
          <p:spPr bwMode="auto">
            <a:xfrm>
              <a:off x="28269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</p:grpSp>
      <p:sp>
        <p:nvSpPr>
          <p:cNvPr id="112646" name="Rectangle 3"/>
          <p:cNvSpPr>
            <a:spLocks noChangeArrowheads="1"/>
          </p:cNvSpPr>
          <p:nvPr/>
        </p:nvSpPr>
        <p:spPr bwMode="auto">
          <a:xfrm>
            <a:off x="1627188" y="513715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byte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array</a:t>
            </a:r>
            <a:endParaRPr lang="en-US" altLang="x-none" sz="1600">
              <a:solidFill>
                <a:srgbClr val="000000"/>
              </a:solidFill>
            </a:endParaRPr>
          </a:p>
        </p:txBody>
      </p:sp>
      <p:grpSp>
        <p:nvGrpSpPr>
          <p:cNvPr id="112647" name="Group 5"/>
          <p:cNvGrpSpPr>
            <a:grpSpLocks/>
          </p:cNvGrpSpPr>
          <p:nvPr/>
        </p:nvGrpSpPr>
        <p:grpSpPr bwMode="auto">
          <a:xfrm>
            <a:off x="2449513" y="3603625"/>
            <a:ext cx="1281112" cy="647700"/>
            <a:chOff x="1441037" y="3803921"/>
            <a:chExt cx="1820862" cy="842963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441037" y="3805988"/>
              <a:ext cx="458035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899072" y="3805988"/>
              <a:ext cx="460292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343571" y="3803921"/>
              <a:ext cx="458035" cy="8408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803864" y="3805988"/>
              <a:ext cx="458035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2648" name="Rectangle 3"/>
          <p:cNvSpPr>
            <a:spLocks noChangeArrowheads="1"/>
          </p:cNvSpPr>
          <p:nvPr/>
        </p:nvSpPr>
        <p:spPr bwMode="auto">
          <a:xfrm>
            <a:off x="2184400" y="3243263"/>
            <a:ext cx="1968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query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cxnSp>
        <p:nvCxnSpPr>
          <p:cNvPr id="112649" name="Straight Arrow Connector 18"/>
          <p:cNvCxnSpPr>
            <a:cxnSpLocks noChangeShapeType="1"/>
          </p:cNvCxnSpPr>
          <p:nvPr/>
        </p:nvCxnSpPr>
        <p:spPr bwMode="auto">
          <a:xfrm>
            <a:off x="2901950" y="4251325"/>
            <a:ext cx="17463" cy="876300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50" name="Rectangle 20"/>
          <p:cNvSpPr>
            <a:spLocks noChangeArrowheads="1"/>
          </p:cNvSpPr>
          <p:nvPr/>
        </p:nvSpPr>
        <p:spPr bwMode="auto">
          <a:xfrm>
            <a:off x="2879725" y="4545013"/>
            <a:ext cx="1114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encoding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5559425" y="3159125"/>
            <a:ext cx="3330575" cy="3038475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2652" name="Group 56"/>
          <p:cNvGrpSpPr>
            <a:grpSpLocks/>
          </p:cNvGrpSpPr>
          <p:nvPr/>
        </p:nvGrpSpPr>
        <p:grpSpPr bwMode="auto">
          <a:xfrm>
            <a:off x="5795963" y="5162550"/>
            <a:ext cx="1217612" cy="563563"/>
            <a:chOff x="1466487" y="5289865"/>
            <a:chExt cx="1819275" cy="841375"/>
          </a:xfrm>
        </p:grpSpPr>
        <p:sp>
          <p:nvSpPr>
            <p:cNvPr id="112692" name="Rectangle 5"/>
            <p:cNvSpPr>
              <a:spLocks noChangeArrowheads="1"/>
            </p:cNvSpPr>
            <p:nvPr/>
          </p:nvSpPr>
          <p:spPr bwMode="auto">
            <a:xfrm>
              <a:off x="14664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93" name="Rectangle 6"/>
            <p:cNvSpPr>
              <a:spLocks noChangeArrowheads="1"/>
            </p:cNvSpPr>
            <p:nvPr/>
          </p:nvSpPr>
          <p:spPr bwMode="auto">
            <a:xfrm>
              <a:off x="19252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94" name="Rectangle 7"/>
            <p:cNvSpPr>
              <a:spLocks noChangeArrowheads="1"/>
            </p:cNvSpPr>
            <p:nvPr/>
          </p:nvSpPr>
          <p:spPr bwMode="auto">
            <a:xfrm>
              <a:off x="23681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95" name="Rectangle 9"/>
            <p:cNvSpPr>
              <a:spLocks noChangeArrowheads="1"/>
            </p:cNvSpPr>
            <p:nvPr/>
          </p:nvSpPr>
          <p:spPr bwMode="auto">
            <a:xfrm>
              <a:off x="28269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112653" name="Group 62"/>
          <p:cNvGrpSpPr>
            <a:grpSpLocks/>
          </p:cNvGrpSpPr>
          <p:nvPr/>
        </p:nvGrpSpPr>
        <p:grpSpPr bwMode="auto">
          <a:xfrm>
            <a:off x="5808663" y="3636963"/>
            <a:ext cx="1282700" cy="649287"/>
            <a:chOff x="1441037" y="3803921"/>
            <a:chExt cx="1820862" cy="842963"/>
          </a:xfrm>
        </p:grpSpPr>
        <p:sp>
          <p:nvSpPr>
            <p:cNvPr id="64" name="Rectangle 63"/>
            <p:cNvSpPr/>
            <p:nvPr/>
          </p:nvSpPr>
          <p:spPr bwMode="auto">
            <a:xfrm>
              <a:off x="1441037" y="3805981"/>
              <a:ext cx="459723" cy="840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900760" y="3805981"/>
              <a:ext cx="457468" cy="840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2342454" y="3803921"/>
              <a:ext cx="459723" cy="840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2802176" y="3805981"/>
              <a:ext cx="459723" cy="840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12654" name="Straight Arrow Connector 18"/>
          <p:cNvCxnSpPr>
            <a:cxnSpLocks noChangeShapeType="1"/>
          </p:cNvCxnSpPr>
          <p:nvPr/>
        </p:nvCxnSpPr>
        <p:spPr bwMode="auto">
          <a:xfrm flipV="1">
            <a:off x="6038850" y="4276725"/>
            <a:ext cx="114300" cy="874713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55" name="Rectangle 20"/>
          <p:cNvSpPr>
            <a:spLocks noChangeArrowheads="1"/>
          </p:cNvSpPr>
          <p:nvPr/>
        </p:nvSpPr>
        <p:spPr bwMode="auto">
          <a:xfrm>
            <a:off x="6035675" y="4592638"/>
            <a:ext cx="1130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decoding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cxnSp>
        <p:nvCxnSpPr>
          <p:cNvPr id="112656" name="Straight Arrow Connector 18"/>
          <p:cNvCxnSpPr>
            <a:cxnSpLocks noChangeShapeType="1"/>
            <a:endCxn id="112692" idx="1"/>
          </p:cNvCxnSpPr>
          <p:nvPr/>
        </p:nvCxnSpPr>
        <p:spPr bwMode="auto">
          <a:xfrm>
            <a:off x="3665538" y="5408613"/>
            <a:ext cx="2130425" cy="36512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57" name="Rectangle 10"/>
          <p:cNvSpPr>
            <a:spLocks noChangeArrowheads="1"/>
          </p:cNvSpPr>
          <p:nvPr/>
        </p:nvSpPr>
        <p:spPr bwMode="auto">
          <a:xfrm>
            <a:off x="1550988" y="3076575"/>
            <a:ext cx="987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12658" name="Rectangle 72"/>
          <p:cNvSpPr>
            <a:spLocks noChangeArrowheads="1"/>
          </p:cNvSpPr>
          <p:nvPr/>
        </p:nvSpPr>
        <p:spPr bwMode="auto">
          <a:xfrm>
            <a:off x="6726238" y="3101975"/>
            <a:ext cx="1117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74" name="Text Box 21"/>
          <p:cNvSpPr txBox="1">
            <a:spLocks noChangeArrowheads="1"/>
          </p:cNvSpPr>
          <p:nvPr/>
        </p:nvSpPr>
        <p:spPr bwMode="auto">
          <a:xfrm>
            <a:off x="3578225" y="2325688"/>
            <a:ext cx="3260725" cy="64611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800" dirty="0">
                <a:solidFill>
                  <a:srgbClr val="000000"/>
                </a:solidFill>
              </a:rPr>
              <a:t>if not careful, query sent != query received (how?)</a:t>
            </a:r>
          </a:p>
        </p:txBody>
      </p:sp>
      <p:cxnSp>
        <p:nvCxnSpPr>
          <p:cNvPr id="112660" name="Straight Arrow Connector 18"/>
          <p:cNvCxnSpPr>
            <a:cxnSpLocks noChangeShapeType="1"/>
            <a:endCxn id="64" idx="1"/>
          </p:cNvCxnSpPr>
          <p:nvPr/>
        </p:nvCxnSpPr>
        <p:spPr bwMode="auto">
          <a:xfrm>
            <a:off x="4910138" y="2981325"/>
            <a:ext cx="898525" cy="981075"/>
          </a:xfrm>
          <a:prstGeom prst="straightConnector1">
            <a:avLst/>
          </a:prstGeom>
          <a:noFill/>
          <a:ln w="222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661" name="Straight Arrow Connector 18"/>
          <p:cNvCxnSpPr>
            <a:cxnSpLocks noChangeShapeType="1"/>
          </p:cNvCxnSpPr>
          <p:nvPr/>
        </p:nvCxnSpPr>
        <p:spPr bwMode="auto">
          <a:xfrm flipH="1">
            <a:off x="3692525" y="2981325"/>
            <a:ext cx="1230313" cy="746125"/>
          </a:xfrm>
          <a:prstGeom prst="straightConnector1">
            <a:avLst/>
          </a:prstGeom>
          <a:noFill/>
          <a:ln w="222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662" name="Group 62"/>
          <p:cNvGrpSpPr>
            <a:grpSpLocks/>
          </p:cNvGrpSpPr>
          <p:nvPr/>
        </p:nvGrpSpPr>
        <p:grpSpPr bwMode="auto">
          <a:xfrm>
            <a:off x="7588250" y="3644900"/>
            <a:ext cx="1282700" cy="649288"/>
            <a:chOff x="1441037" y="3803921"/>
            <a:chExt cx="1820862" cy="842963"/>
          </a:xfrm>
        </p:grpSpPr>
        <p:sp>
          <p:nvSpPr>
            <p:cNvPr id="41" name="Rectangle 40"/>
            <p:cNvSpPr/>
            <p:nvPr/>
          </p:nvSpPr>
          <p:spPr bwMode="auto">
            <a:xfrm>
              <a:off x="1441037" y="3805983"/>
              <a:ext cx="459723" cy="8409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900760" y="3805983"/>
              <a:ext cx="457470" cy="8409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342454" y="3803921"/>
              <a:ext cx="459723" cy="8409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2802176" y="3805983"/>
              <a:ext cx="459723" cy="8409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2663" name="Group 56"/>
          <p:cNvGrpSpPr>
            <a:grpSpLocks/>
          </p:cNvGrpSpPr>
          <p:nvPr/>
        </p:nvGrpSpPr>
        <p:grpSpPr bwMode="auto">
          <a:xfrm>
            <a:off x="7615238" y="5183188"/>
            <a:ext cx="1217612" cy="563562"/>
            <a:chOff x="1466487" y="5289865"/>
            <a:chExt cx="1819275" cy="841375"/>
          </a:xfrm>
        </p:grpSpPr>
        <p:sp>
          <p:nvSpPr>
            <p:cNvPr id="112680" name="Rectangle 5"/>
            <p:cNvSpPr>
              <a:spLocks noChangeArrowheads="1"/>
            </p:cNvSpPr>
            <p:nvPr/>
          </p:nvSpPr>
          <p:spPr bwMode="auto">
            <a:xfrm>
              <a:off x="14664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81" name="Rectangle 6"/>
            <p:cNvSpPr>
              <a:spLocks noChangeArrowheads="1"/>
            </p:cNvSpPr>
            <p:nvPr/>
          </p:nvSpPr>
          <p:spPr bwMode="auto">
            <a:xfrm>
              <a:off x="19252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82" name="Rectangle 7"/>
            <p:cNvSpPr>
              <a:spLocks noChangeArrowheads="1"/>
            </p:cNvSpPr>
            <p:nvPr/>
          </p:nvSpPr>
          <p:spPr bwMode="auto">
            <a:xfrm>
              <a:off x="23681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83" name="Rectangle 9"/>
            <p:cNvSpPr>
              <a:spLocks noChangeArrowheads="1"/>
            </p:cNvSpPr>
            <p:nvPr/>
          </p:nvSpPr>
          <p:spPr bwMode="auto">
            <a:xfrm>
              <a:off x="28269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</p:grpSp>
      <p:cxnSp>
        <p:nvCxnSpPr>
          <p:cNvPr id="112664" name="Straight Arrow Connector 18"/>
          <p:cNvCxnSpPr>
            <a:cxnSpLocks noChangeShapeType="1"/>
            <a:endCxn id="112681" idx="0"/>
          </p:cNvCxnSpPr>
          <p:nvPr/>
        </p:nvCxnSpPr>
        <p:spPr bwMode="auto">
          <a:xfrm>
            <a:off x="7883525" y="4273550"/>
            <a:ext cx="192088" cy="909638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665" name="Group 5"/>
          <p:cNvGrpSpPr>
            <a:grpSpLocks/>
          </p:cNvGrpSpPr>
          <p:nvPr/>
        </p:nvGrpSpPr>
        <p:grpSpPr bwMode="auto">
          <a:xfrm>
            <a:off x="366713" y="3624263"/>
            <a:ext cx="1281112" cy="647700"/>
            <a:chOff x="1441037" y="3803921"/>
            <a:chExt cx="1820862" cy="842963"/>
          </a:xfrm>
        </p:grpSpPr>
        <p:sp>
          <p:nvSpPr>
            <p:cNvPr id="54" name="Rectangle 53"/>
            <p:cNvSpPr/>
            <p:nvPr/>
          </p:nvSpPr>
          <p:spPr bwMode="auto">
            <a:xfrm>
              <a:off x="1441037" y="3805986"/>
              <a:ext cx="458035" cy="8408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899072" y="3805986"/>
              <a:ext cx="460292" cy="8408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2343571" y="3803921"/>
              <a:ext cx="458035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03864" y="3805986"/>
              <a:ext cx="458035" cy="8408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2666" name="Group 6"/>
          <p:cNvGrpSpPr>
            <a:grpSpLocks/>
          </p:cNvGrpSpPr>
          <p:nvPr/>
        </p:nvGrpSpPr>
        <p:grpSpPr bwMode="auto">
          <a:xfrm>
            <a:off x="300038" y="5160963"/>
            <a:ext cx="1217612" cy="563562"/>
            <a:chOff x="1466487" y="5289865"/>
            <a:chExt cx="1819275" cy="841375"/>
          </a:xfrm>
        </p:grpSpPr>
        <p:sp>
          <p:nvSpPr>
            <p:cNvPr id="112672" name="Rectangle 5"/>
            <p:cNvSpPr>
              <a:spLocks noChangeArrowheads="1"/>
            </p:cNvSpPr>
            <p:nvPr/>
          </p:nvSpPr>
          <p:spPr bwMode="auto">
            <a:xfrm>
              <a:off x="14664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73" name="Rectangle 6"/>
            <p:cNvSpPr>
              <a:spLocks noChangeArrowheads="1"/>
            </p:cNvSpPr>
            <p:nvPr/>
          </p:nvSpPr>
          <p:spPr bwMode="auto">
            <a:xfrm>
              <a:off x="19252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74" name="Rectangle 7"/>
            <p:cNvSpPr>
              <a:spLocks noChangeArrowheads="1"/>
            </p:cNvSpPr>
            <p:nvPr/>
          </p:nvSpPr>
          <p:spPr bwMode="auto">
            <a:xfrm>
              <a:off x="2368187" y="5289865"/>
              <a:ext cx="458787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112675" name="Rectangle 9"/>
            <p:cNvSpPr>
              <a:spLocks noChangeArrowheads="1"/>
            </p:cNvSpPr>
            <p:nvPr/>
          </p:nvSpPr>
          <p:spPr bwMode="auto">
            <a:xfrm>
              <a:off x="2826974" y="5289865"/>
              <a:ext cx="458788" cy="841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2000">
                <a:solidFill>
                  <a:srgbClr val="000000"/>
                </a:solidFill>
              </a:endParaRPr>
            </a:p>
          </p:txBody>
        </p:sp>
      </p:grpSp>
      <p:cxnSp>
        <p:nvCxnSpPr>
          <p:cNvPr id="112667" name="Straight Arrow Connector 18"/>
          <p:cNvCxnSpPr>
            <a:cxnSpLocks noChangeShapeType="1"/>
            <a:stCxn id="112673" idx="0"/>
          </p:cNvCxnSpPr>
          <p:nvPr/>
        </p:nvCxnSpPr>
        <p:spPr bwMode="auto">
          <a:xfrm flipV="1">
            <a:off x="760413" y="4270375"/>
            <a:ext cx="69850" cy="890588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68" name="Freeform 5"/>
          <p:cNvSpPr>
            <a:spLocks/>
          </p:cNvSpPr>
          <p:nvPr/>
        </p:nvSpPr>
        <p:spPr bwMode="auto">
          <a:xfrm>
            <a:off x="954088" y="5729288"/>
            <a:ext cx="7127875" cy="728662"/>
          </a:xfrm>
          <a:custGeom>
            <a:avLst/>
            <a:gdLst>
              <a:gd name="T0" fmla="*/ 7131802 w 7127644"/>
              <a:gd name="T1" fmla="*/ 12798 h 730006"/>
              <a:gd name="T2" fmla="*/ 3716926 w 7127644"/>
              <a:gd name="T3" fmla="*/ 537525 h 730006"/>
              <a:gd name="T4" fmla="*/ 24113 w 7127644"/>
              <a:gd name="T5" fmla="*/ 0 h 73000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27644" h="730006">
                <a:moveTo>
                  <a:pt x="7127644" y="13230"/>
                </a:moveTo>
                <a:cubicBezTo>
                  <a:pt x="6013167" y="285543"/>
                  <a:pt x="4898691" y="557857"/>
                  <a:pt x="3714766" y="555652"/>
                </a:cubicBezTo>
                <a:cubicBezTo>
                  <a:pt x="2530841" y="553447"/>
                  <a:pt x="-288973" y="1206117"/>
                  <a:pt x="24095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12669" name="Straight Arrow Connector 18"/>
          <p:cNvCxnSpPr>
            <a:cxnSpLocks noChangeShapeType="1"/>
          </p:cNvCxnSpPr>
          <p:nvPr/>
        </p:nvCxnSpPr>
        <p:spPr bwMode="auto">
          <a:xfrm flipH="1">
            <a:off x="4298950" y="5773738"/>
            <a:ext cx="3698875" cy="404812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670" name="Straight Arrow Connector 18"/>
          <p:cNvCxnSpPr>
            <a:cxnSpLocks noChangeShapeType="1"/>
          </p:cNvCxnSpPr>
          <p:nvPr/>
        </p:nvCxnSpPr>
        <p:spPr bwMode="auto">
          <a:xfrm flipH="1" flipV="1">
            <a:off x="800100" y="5748338"/>
            <a:ext cx="3578225" cy="430212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71" name="Rectangle 3"/>
          <p:cNvSpPr>
            <a:spLocks noChangeArrowheads="1"/>
          </p:cNvSpPr>
          <p:nvPr/>
        </p:nvSpPr>
        <p:spPr bwMode="auto">
          <a:xfrm>
            <a:off x="7188200" y="3289300"/>
            <a:ext cx="196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result</a:t>
            </a:r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563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Endianness of Numbers</a:t>
            </a:r>
          </a:p>
        </p:txBody>
      </p:sp>
      <p:sp>
        <p:nvSpPr>
          <p:cNvPr id="114690" name="Content Placeholder 3"/>
          <p:cNvSpPr>
            <a:spLocks noGrp="1"/>
          </p:cNvSpPr>
          <p:nvPr>
            <p:ph idx="1"/>
          </p:nvPr>
        </p:nvSpPr>
        <p:spPr>
          <a:xfrm>
            <a:off x="441325" y="1554163"/>
            <a:ext cx="818832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 err="1">
                <a:ea typeface="ＭＳ Ｐゴシック" charset="-128"/>
              </a:rPr>
              <a:t>int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x-none" dirty="0" err="1">
                <a:ea typeface="ＭＳ Ｐゴシック" charset="-128"/>
              </a:rPr>
              <a:t>var</a:t>
            </a:r>
            <a:r>
              <a:rPr lang="en-US" altLang="x-none" dirty="0">
                <a:ea typeface="ＭＳ Ｐゴシック" charset="-128"/>
              </a:rPr>
              <a:t> = 0x0A0B0C0D</a:t>
            </a: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sent != received: take an </a:t>
            </a:r>
            <a:r>
              <a:rPr lang="en-US" altLang="x-none" dirty="0" err="1">
                <a:ea typeface="ＭＳ Ｐゴシック" charset="-128"/>
              </a:rPr>
              <a:t>int</a:t>
            </a:r>
            <a:r>
              <a:rPr lang="en-US" altLang="x-none" dirty="0">
                <a:ea typeface="ＭＳ Ｐゴシック" charset="-128"/>
              </a:rPr>
              <a:t> on a big-endian machine and send a little-endian machine </a:t>
            </a:r>
          </a:p>
        </p:txBody>
      </p:sp>
      <p:sp>
        <p:nvSpPr>
          <p:cNvPr id="11469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9F01A8B-E1F1-1C44-9685-A1B1383940F6}" type="slidenum">
              <a:rPr lang="en-US" altLang="x-none" sz="1400">
                <a:solidFill>
                  <a:srgbClr val="000000"/>
                </a:solidFill>
              </a:rPr>
              <a:pPr/>
              <a:t>11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103813" y="2162175"/>
            <a:ext cx="3556000" cy="3546475"/>
            <a:chOff x="5103813" y="2162175"/>
            <a:chExt cx="3556000" cy="3546475"/>
          </a:xfrm>
        </p:grpSpPr>
        <p:pic>
          <p:nvPicPr>
            <p:cNvPr id="114696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813" y="2162175"/>
              <a:ext cx="3556000" cy="317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697" name="Rectangle 21"/>
            <p:cNvSpPr>
              <a:spLocks noChangeArrowheads="1"/>
            </p:cNvSpPr>
            <p:nvPr/>
          </p:nvSpPr>
          <p:spPr bwMode="auto">
            <a:xfrm>
              <a:off x="6080125" y="5246688"/>
              <a:ext cx="128746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olidFill>
                    <a:srgbClr val="000000"/>
                  </a:solidFill>
                </a:rPr>
                <a:t>Intel x86 </a:t>
              </a: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66688" y="2116138"/>
            <a:ext cx="5018087" cy="3592512"/>
            <a:chOff x="165907" y="2116138"/>
            <a:chExt cx="5019273" cy="3592215"/>
          </a:xfrm>
        </p:grpSpPr>
        <p:pic>
          <p:nvPicPr>
            <p:cNvPr id="11469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50" y="2116138"/>
              <a:ext cx="3556000" cy="317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695" name="Rectangle 22"/>
            <p:cNvSpPr>
              <a:spLocks noChangeArrowheads="1"/>
            </p:cNvSpPr>
            <p:nvPr/>
          </p:nvSpPr>
          <p:spPr bwMode="auto">
            <a:xfrm>
              <a:off x="165907" y="5246688"/>
              <a:ext cx="50192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olidFill>
                    <a:srgbClr val="000000"/>
                  </a:solidFill>
                </a:rPr>
                <a:t>ARM, Power PC, Motorola 68k, IA-64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33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String and Chars</a:t>
            </a:r>
          </a:p>
        </p:txBody>
      </p:sp>
      <p:sp>
        <p:nvSpPr>
          <p:cNvPr id="116738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E08A90C-79AE-7F43-A5D0-1682CDEC451A}" type="slidenum">
              <a:rPr lang="en-US" altLang="x-none" sz="1400">
                <a:solidFill>
                  <a:srgbClr val="000000"/>
                </a:solidFill>
              </a:rPr>
              <a:pPr/>
              <a:t>12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1438" y="2262188"/>
            <a:ext cx="3627437" cy="3614737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6740" name="Group 5"/>
          <p:cNvGrpSpPr>
            <a:grpSpLocks/>
          </p:cNvGrpSpPr>
          <p:nvPr/>
        </p:nvGrpSpPr>
        <p:grpSpPr bwMode="auto">
          <a:xfrm>
            <a:off x="1800225" y="2727325"/>
            <a:ext cx="1282700" cy="647700"/>
            <a:chOff x="1441037" y="3803921"/>
            <a:chExt cx="1820862" cy="842963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441037" y="3805988"/>
              <a:ext cx="459723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900760" y="3805988"/>
              <a:ext cx="457470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342454" y="3803921"/>
              <a:ext cx="459723" cy="8408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802176" y="3805988"/>
              <a:ext cx="459723" cy="8408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6741" name="Rectangle 3"/>
          <p:cNvSpPr>
            <a:spLocks noChangeArrowheads="1"/>
          </p:cNvSpPr>
          <p:nvPr/>
        </p:nvSpPr>
        <p:spPr bwMode="auto">
          <a:xfrm>
            <a:off x="369888" y="2711450"/>
            <a:ext cx="1639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String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176338" y="3362325"/>
            <a:ext cx="2024062" cy="2281238"/>
            <a:chOff x="1176338" y="3362325"/>
            <a:chExt cx="2024062" cy="2281238"/>
          </a:xfrm>
        </p:grpSpPr>
        <p:grpSp>
          <p:nvGrpSpPr>
            <p:cNvPr id="116772" name="Group 6"/>
            <p:cNvGrpSpPr>
              <a:grpSpLocks/>
            </p:cNvGrpSpPr>
            <p:nvPr/>
          </p:nvGrpSpPr>
          <p:grpSpPr bwMode="auto">
            <a:xfrm>
              <a:off x="1982788" y="5051425"/>
              <a:ext cx="1217612" cy="563563"/>
              <a:chOff x="1466487" y="5289865"/>
              <a:chExt cx="1819275" cy="841375"/>
            </a:xfrm>
          </p:grpSpPr>
          <p:sp>
            <p:nvSpPr>
              <p:cNvPr id="116775" name="Rectangle 5"/>
              <p:cNvSpPr>
                <a:spLocks noChangeArrowheads="1"/>
              </p:cNvSpPr>
              <p:nvPr/>
            </p:nvSpPr>
            <p:spPr bwMode="auto">
              <a:xfrm>
                <a:off x="1466487" y="5289865"/>
                <a:ext cx="458787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76" name="Rectangle 6"/>
              <p:cNvSpPr>
                <a:spLocks noChangeArrowheads="1"/>
              </p:cNvSpPr>
              <p:nvPr/>
            </p:nvSpPr>
            <p:spPr bwMode="auto">
              <a:xfrm>
                <a:off x="1925274" y="5289865"/>
                <a:ext cx="458788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77" name="Rectangle 7"/>
              <p:cNvSpPr>
                <a:spLocks noChangeArrowheads="1"/>
              </p:cNvSpPr>
              <p:nvPr/>
            </p:nvSpPr>
            <p:spPr bwMode="auto">
              <a:xfrm>
                <a:off x="2368187" y="5289865"/>
                <a:ext cx="458787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78" name="Rectangle 9"/>
              <p:cNvSpPr>
                <a:spLocks noChangeArrowheads="1"/>
              </p:cNvSpPr>
              <p:nvPr/>
            </p:nvSpPr>
            <p:spPr bwMode="auto">
              <a:xfrm>
                <a:off x="2826974" y="5289865"/>
                <a:ext cx="458788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6773" name="Rectangle 3"/>
            <p:cNvSpPr>
              <a:spLocks noChangeArrowheads="1"/>
            </p:cNvSpPr>
            <p:nvPr/>
          </p:nvSpPr>
          <p:spPr bwMode="auto">
            <a:xfrm>
              <a:off x="1176338" y="5059363"/>
              <a:ext cx="711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byte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array</a:t>
              </a:r>
              <a:endParaRPr lang="en-US" altLang="x-none" sz="1600">
                <a:solidFill>
                  <a:srgbClr val="000000"/>
                </a:solidFill>
              </a:endParaRPr>
            </a:p>
          </p:txBody>
        </p:sp>
        <p:cxnSp>
          <p:nvCxnSpPr>
            <p:cNvPr id="116774" name="Straight Arrow Connector 18"/>
            <p:cNvCxnSpPr>
              <a:cxnSpLocks noChangeShapeType="1"/>
              <a:endCxn id="116776" idx="0"/>
            </p:cNvCxnSpPr>
            <p:nvPr/>
          </p:nvCxnSpPr>
          <p:spPr bwMode="auto">
            <a:xfrm>
              <a:off x="2371725" y="3362325"/>
              <a:ext cx="73025" cy="1689100"/>
            </a:xfrm>
            <a:prstGeom prst="straightConnector1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2937" name="Rectangle 20"/>
          <p:cNvSpPr>
            <a:spLocks noChangeArrowheads="1"/>
          </p:cNvSpPr>
          <p:nvPr/>
        </p:nvSpPr>
        <p:spPr bwMode="auto">
          <a:xfrm>
            <a:off x="0" y="3983038"/>
            <a:ext cx="254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urier New" charset="0"/>
              </a:rPr>
              <a:t>String.getBytes()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4911725" y="2284413"/>
            <a:ext cx="3932238" cy="3592512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6745" name="Group 62"/>
          <p:cNvGrpSpPr>
            <a:grpSpLocks/>
          </p:cNvGrpSpPr>
          <p:nvPr/>
        </p:nvGrpSpPr>
        <p:grpSpPr bwMode="auto">
          <a:xfrm>
            <a:off x="5160963" y="2762250"/>
            <a:ext cx="1282700" cy="647700"/>
            <a:chOff x="1441037" y="3803921"/>
            <a:chExt cx="1820862" cy="842963"/>
          </a:xfrm>
        </p:grpSpPr>
        <p:sp>
          <p:nvSpPr>
            <p:cNvPr id="64" name="Rectangle 63"/>
            <p:cNvSpPr/>
            <p:nvPr/>
          </p:nvSpPr>
          <p:spPr bwMode="auto">
            <a:xfrm>
              <a:off x="1441037" y="3805988"/>
              <a:ext cx="459723" cy="8408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900760" y="3805988"/>
              <a:ext cx="457468" cy="8408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2342454" y="3803921"/>
              <a:ext cx="459723" cy="8408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2802176" y="3805988"/>
              <a:ext cx="459723" cy="8408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5343525" y="3409950"/>
            <a:ext cx="1217613" cy="2238375"/>
            <a:chOff x="5343525" y="3409950"/>
            <a:chExt cx="1217613" cy="2238375"/>
          </a:xfrm>
        </p:grpSpPr>
        <p:grpSp>
          <p:nvGrpSpPr>
            <p:cNvPr id="116762" name="Group 56"/>
            <p:cNvGrpSpPr>
              <a:grpSpLocks/>
            </p:cNvGrpSpPr>
            <p:nvPr/>
          </p:nvGrpSpPr>
          <p:grpSpPr bwMode="auto">
            <a:xfrm>
              <a:off x="5343525" y="5086350"/>
              <a:ext cx="1217613" cy="561975"/>
              <a:chOff x="1466487" y="5289865"/>
              <a:chExt cx="1819275" cy="841375"/>
            </a:xfrm>
          </p:grpSpPr>
          <p:sp>
            <p:nvSpPr>
              <p:cNvPr id="116764" name="Rectangle 5"/>
              <p:cNvSpPr>
                <a:spLocks noChangeArrowheads="1"/>
              </p:cNvSpPr>
              <p:nvPr/>
            </p:nvSpPr>
            <p:spPr bwMode="auto">
              <a:xfrm>
                <a:off x="1466487" y="5289865"/>
                <a:ext cx="458787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65" name="Rectangle 6"/>
              <p:cNvSpPr>
                <a:spLocks noChangeArrowheads="1"/>
              </p:cNvSpPr>
              <p:nvPr/>
            </p:nvSpPr>
            <p:spPr bwMode="auto">
              <a:xfrm>
                <a:off x="1925274" y="5289865"/>
                <a:ext cx="458788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66" name="Rectangle 7"/>
              <p:cNvSpPr>
                <a:spLocks noChangeArrowheads="1"/>
              </p:cNvSpPr>
              <p:nvPr/>
            </p:nvSpPr>
            <p:spPr bwMode="auto">
              <a:xfrm>
                <a:off x="2368187" y="5289865"/>
                <a:ext cx="458787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67" name="Rectangle 9"/>
              <p:cNvSpPr>
                <a:spLocks noChangeArrowheads="1"/>
              </p:cNvSpPr>
              <p:nvPr/>
            </p:nvSpPr>
            <p:spPr bwMode="auto">
              <a:xfrm>
                <a:off x="2826974" y="5289865"/>
                <a:ext cx="458788" cy="8413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200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116763" name="Straight Arrow Connector 18"/>
            <p:cNvCxnSpPr>
              <a:cxnSpLocks noChangeShapeType="1"/>
              <a:endCxn id="65" idx="2"/>
            </p:cNvCxnSpPr>
            <p:nvPr/>
          </p:nvCxnSpPr>
          <p:spPr bwMode="auto">
            <a:xfrm flipV="1">
              <a:off x="5570538" y="3409950"/>
              <a:ext cx="74612" cy="1654175"/>
            </a:xfrm>
            <a:prstGeom prst="straightConnector1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52942" name="Straight Arrow Connector 18"/>
          <p:cNvCxnSpPr>
            <a:cxnSpLocks noChangeShapeType="1"/>
            <a:endCxn id="116764" idx="1"/>
          </p:cNvCxnSpPr>
          <p:nvPr/>
        </p:nvCxnSpPr>
        <p:spPr bwMode="auto">
          <a:xfrm>
            <a:off x="3214688" y="5332413"/>
            <a:ext cx="2128837" cy="34925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748" name="Rectangle 10"/>
          <p:cNvSpPr>
            <a:spLocks noChangeArrowheads="1"/>
          </p:cNvSpPr>
          <p:nvPr/>
        </p:nvSpPr>
        <p:spPr bwMode="auto">
          <a:xfrm>
            <a:off x="903288" y="2200275"/>
            <a:ext cx="987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16749" name="Rectangle 72"/>
          <p:cNvSpPr>
            <a:spLocks noChangeArrowheads="1"/>
          </p:cNvSpPr>
          <p:nvPr/>
        </p:nvSpPr>
        <p:spPr bwMode="auto">
          <a:xfrm>
            <a:off x="5808663" y="2255838"/>
            <a:ext cx="111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043238" y="1450975"/>
            <a:ext cx="4232275" cy="1635125"/>
            <a:chOff x="3043238" y="1450975"/>
            <a:chExt cx="4232275" cy="1635125"/>
          </a:xfrm>
        </p:grpSpPr>
        <p:sp>
          <p:nvSpPr>
            <p:cNvPr id="74" name="Text Box 21"/>
            <p:cNvSpPr txBox="1">
              <a:spLocks noChangeArrowheads="1"/>
            </p:cNvSpPr>
            <p:nvPr/>
          </p:nvSpPr>
          <p:spPr bwMode="auto">
            <a:xfrm>
              <a:off x="3967163" y="1450975"/>
              <a:ext cx="3308350" cy="646113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Will we always get back the same string?</a:t>
              </a:r>
            </a:p>
          </p:txBody>
        </p:sp>
        <p:cxnSp>
          <p:nvCxnSpPr>
            <p:cNvPr id="116760" name="Straight Arrow Connector 18"/>
            <p:cNvCxnSpPr>
              <a:cxnSpLocks noChangeShapeType="1"/>
              <a:endCxn id="64" idx="1"/>
            </p:cNvCxnSpPr>
            <p:nvPr/>
          </p:nvCxnSpPr>
          <p:spPr bwMode="auto">
            <a:xfrm>
              <a:off x="4260850" y="2105025"/>
              <a:ext cx="900113" cy="981075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61" name="Straight Arrow Connector 18"/>
            <p:cNvCxnSpPr>
              <a:cxnSpLocks noChangeShapeType="1"/>
            </p:cNvCxnSpPr>
            <p:nvPr/>
          </p:nvCxnSpPr>
          <p:spPr bwMode="auto">
            <a:xfrm flipH="1">
              <a:off x="3043238" y="2105025"/>
              <a:ext cx="1231900" cy="746125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2948" name="Rectangle 2"/>
          <p:cNvSpPr>
            <a:spLocks noChangeArrowheads="1"/>
          </p:cNvSpPr>
          <p:nvPr/>
        </p:nvSpPr>
        <p:spPr bwMode="auto">
          <a:xfrm>
            <a:off x="5737225" y="4097338"/>
            <a:ext cx="3881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>
                <a:solidFill>
                  <a:srgbClr val="000000"/>
                </a:solidFill>
              </a:rPr>
              <a:t>String(rcvPkt, </a:t>
            </a:r>
            <a:br>
              <a:rPr lang="en-US" altLang="x-none" sz="2000">
                <a:solidFill>
                  <a:srgbClr val="000000"/>
                </a:solidFill>
              </a:rPr>
            </a:br>
            <a:r>
              <a:rPr lang="en-US" altLang="x-none" sz="2000">
                <a:solidFill>
                  <a:srgbClr val="000000"/>
                </a:solidFill>
              </a:rPr>
              <a:t>           0, rcvPkt.getLength());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2250" y="4379913"/>
            <a:ext cx="6775450" cy="2457450"/>
            <a:chOff x="222250" y="4379913"/>
            <a:chExt cx="6775450" cy="2457450"/>
          </a:xfrm>
        </p:grpSpPr>
        <p:sp>
          <p:nvSpPr>
            <p:cNvPr id="116756" name="Rectangle 9"/>
            <p:cNvSpPr>
              <a:spLocks noChangeArrowheads="1"/>
            </p:cNvSpPr>
            <p:nvPr/>
          </p:nvSpPr>
          <p:spPr bwMode="auto">
            <a:xfrm>
              <a:off x="222250" y="6005513"/>
              <a:ext cx="6775450" cy="8318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dirty="0">
                  <a:solidFill>
                    <a:srgbClr val="000000"/>
                  </a:solidFill>
                </a:rPr>
                <a:t>Depends on default local platform char set : </a:t>
              </a:r>
              <a:r>
                <a:rPr lang="en-US" altLang="x-none" dirty="0" err="1">
                  <a:solidFill>
                    <a:srgbClr val="000000"/>
                  </a:solidFill>
                </a:rPr>
                <a:t>java.nio.charset.Charset.defaultCharset</a:t>
              </a:r>
              <a:r>
                <a:rPr lang="en-US" altLang="x-none" dirty="0">
                  <a:solidFill>
                    <a:srgbClr val="000000"/>
                  </a:solidFill>
                </a:rPr>
                <a:t>() </a:t>
              </a:r>
            </a:p>
          </p:txBody>
        </p:sp>
        <p:cxnSp>
          <p:nvCxnSpPr>
            <p:cNvPr id="116757" name="Straight Arrow Connector 18"/>
            <p:cNvCxnSpPr>
              <a:cxnSpLocks noChangeShapeType="1"/>
            </p:cNvCxnSpPr>
            <p:nvPr/>
          </p:nvCxnSpPr>
          <p:spPr bwMode="auto">
            <a:xfrm flipH="1" flipV="1">
              <a:off x="920750" y="4379913"/>
              <a:ext cx="71438" cy="1627187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58" name="Straight Arrow Connector 18"/>
            <p:cNvCxnSpPr>
              <a:cxnSpLocks noChangeShapeType="1"/>
            </p:cNvCxnSpPr>
            <p:nvPr/>
          </p:nvCxnSpPr>
          <p:spPr bwMode="auto">
            <a:xfrm flipV="1">
              <a:off x="5238750" y="4452938"/>
              <a:ext cx="1085850" cy="1579562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382588" y="3033713"/>
            <a:ext cx="1639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(UTF-16)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16754" name="Rectangle 3"/>
          <p:cNvSpPr>
            <a:spLocks noChangeArrowheads="1"/>
          </p:cNvSpPr>
          <p:nvPr/>
        </p:nvSpPr>
        <p:spPr bwMode="auto">
          <a:xfrm>
            <a:off x="6299200" y="2678113"/>
            <a:ext cx="1639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String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6265863" y="3032125"/>
            <a:ext cx="1639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(UTF-16)</a:t>
            </a:r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60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7" grpId="0"/>
      <p:bldP spid="252948" grpId="0"/>
      <p:bldP spid="42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Example: Charset Troubles</a:t>
            </a:r>
          </a:p>
        </p:txBody>
      </p:sp>
      <p:sp>
        <p:nvSpPr>
          <p:cNvPr id="118786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Try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java </a:t>
            </a:r>
            <a:r>
              <a:rPr lang="en-US" altLang="x-none" dirty="0" err="1">
                <a:ea typeface="ＭＳ Ｐゴシック" charset="-128"/>
              </a:rPr>
              <a:t>EncodingDecoding</a:t>
            </a:r>
            <a:r>
              <a:rPr lang="en-US" altLang="x-none" dirty="0">
                <a:ea typeface="ＭＳ Ｐゴシック" charset="-128"/>
              </a:rPr>
              <a:t> US-ASCII UTF-8</a:t>
            </a:r>
          </a:p>
        </p:txBody>
      </p:sp>
      <p:sp>
        <p:nvSpPr>
          <p:cNvPr id="11878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FC953F5-DC67-9C45-8F56-E95D148CECF3}" type="slidenum">
              <a:rPr lang="en-US" altLang="x-none" sz="1400">
                <a:solidFill>
                  <a:srgbClr val="000000"/>
                </a:solidFill>
              </a:rPr>
              <a:pPr/>
              <a:t>13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43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2"/>
          <p:cNvSpPr>
            <a:spLocks noGrp="1"/>
          </p:cNvSpPr>
          <p:nvPr>
            <p:ph type="title"/>
          </p:nvPr>
        </p:nvSpPr>
        <p:spPr>
          <a:xfrm>
            <a:off x="549275" y="58738"/>
            <a:ext cx="7772400" cy="11430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Encoding/Decoding as a Common Source of Errors</a:t>
            </a:r>
          </a:p>
        </p:txBody>
      </p:sp>
      <p:sp>
        <p:nvSpPr>
          <p:cNvPr id="12083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Please read chapter 2 (Streams) of Java Network Programming for more details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Java stream, reader/writer can always be confusing, but it is good to finally understand</a:t>
            </a: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Common mistake even in many (textbook) examples: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http://www.java2s.com/Code/Java/Network-Protocol/</a:t>
            </a:r>
            <a:r>
              <a:rPr lang="en-US" altLang="x-none" dirty="0" err="1">
                <a:ea typeface="ＭＳ Ｐゴシック" charset="-128"/>
              </a:rPr>
              <a:t>UseDatagramSockettosendoutandreceiveDatagramPacket.htm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20835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AE4E59-53C5-E444-BF97-EF5E7E44BEF2}" type="slidenum">
              <a:rPr lang="en-US" altLang="x-none" sz="1400">
                <a:solidFill>
                  <a:srgbClr val="000000"/>
                </a:solidFill>
              </a:rPr>
              <a:pPr/>
              <a:t>14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 dirty="0">
                <a:ea typeface="ＭＳ Ｐゴシック" charset="-128"/>
              </a:rPr>
              <a:t>Exercise: UDP/DNS Server Pseudocode</a:t>
            </a:r>
          </a:p>
        </p:txBody>
      </p:sp>
      <p:sp>
        <p:nvSpPr>
          <p:cNvPr id="5222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0F77F14-E032-E247-8477-6B66BE231CE1}" type="slidenum">
              <a:rPr lang="en-US" altLang="x-none" sz="1400">
                <a:solidFill>
                  <a:srgbClr val="000000"/>
                </a:solidFill>
              </a:rPr>
              <a:pPr/>
              <a:t>15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2227" name="Content Placeholder 1"/>
          <p:cNvSpPr>
            <a:spLocks noGrp="1"/>
          </p:cNvSpPr>
          <p:nvPr>
            <p:ph idx="1"/>
          </p:nvPr>
        </p:nvSpPr>
        <p:spPr>
          <a:xfrm>
            <a:off x="488950" y="1406525"/>
            <a:ext cx="7772400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Modify the example UDP server code to implement a local DNS server.</a:t>
            </a:r>
          </a:p>
        </p:txBody>
      </p:sp>
      <p:graphicFrame>
        <p:nvGraphicFramePr>
          <p:cNvPr id="52228" name="Object 2"/>
          <p:cNvGraphicFramePr>
            <a:graphicFrameLocks noChangeAspect="1"/>
          </p:cNvGraphicFramePr>
          <p:nvPr/>
        </p:nvGraphicFramePr>
        <p:xfrm>
          <a:off x="804863" y="3140075"/>
          <a:ext cx="3616325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Photo Editor Photo" r:id="rId4" imgW="11533333" imgH="6866667" progId="MSPhotoEd.3">
                  <p:embed/>
                </p:oleObj>
              </mc:Choice>
              <mc:Fallback>
                <p:oleObj name="Photo Editor Photo" r:id="rId4" imgW="11533333" imgH="68666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3140075"/>
                        <a:ext cx="3616325" cy="215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432300" y="5788025"/>
            <a:ext cx="18415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>
                <a:solidFill>
                  <a:srgbClr val="000000"/>
                </a:solidFill>
              </a:rPr>
              <a:t>requesting host</a:t>
            </a:r>
            <a:endParaRPr lang="en-US">
              <a:solidFill>
                <a:srgbClr val="000000"/>
              </a:solidFill>
              <a:latin typeface="Times New Roman" charset="0"/>
            </a:endParaRPr>
          </a:p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</a:rPr>
              <a:t>cyndra.cs.yale.edu</a:t>
            </a:r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646863" y="6553200"/>
            <a:ext cx="19923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b="1">
                <a:solidFill>
                  <a:srgbClr val="000000"/>
                </a:solidFill>
                <a:latin typeface="Courier New" charset="0"/>
              </a:rPr>
              <a:t>gaia.cs.umass.edu</a:t>
            </a:r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graphicFrame>
        <p:nvGraphicFramePr>
          <p:cNvPr id="52231" name="Object 3"/>
          <p:cNvGraphicFramePr>
            <a:graphicFrameLocks noChangeAspect="1"/>
          </p:cNvGraphicFramePr>
          <p:nvPr/>
        </p:nvGraphicFramePr>
        <p:xfrm>
          <a:off x="7142163" y="5961063"/>
          <a:ext cx="8334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2163" y="5961063"/>
                        <a:ext cx="8334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232" name="Group 8"/>
          <p:cNvGrpSpPr>
            <a:grpSpLocks/>
          </p:cNvGrpSpPr>
          <p:nvPr/>
        </p:nvGrpSpPr>
        <p:grpSpPr bwMode="auto">
          <a:xfrm>
            <a:off x="5265738" y="3086100"/>
            <a:ext cx="369887" cy="657225"/>
            <a:chOff x="4180" y="783"/>
            <a:chExt cx="150" cy="307"/>
          </a:xfrm>
        </p:grpSpPr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977063" y="2195513"/>
            <a:ext cx="2011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root name server</a:t>
            </a:r>
            <a:endParaRPr 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52234" name="Group 18"/>
          <p:cNvGrpSpPr>
            <a:grpSpLocks/>
          </p:cNvGrpSpPr>
          <p:nvPr/>
        </p:nvGrpSpPr>
        <p:grpSpPr bwMode="auto">
          <a:xfrm>
            <a:off x="5026025" y="3773488"/>
            <a:ext cx="311150" cy="1314450"/>
            <a:chOff x="3040" y="2322"/>
            <a:chExt cx="196" cy="828"/>
          </a:xfrm>
        </p:grpSpPr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 flipV="1">
              <a:off x="3222" y="2322"/>
              <a:ext cx="0" cy="8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040" y="286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>
                  <a:solidFill>
                    <a:srgbClr val="FF0000"/>
                  </a:solidFill>
                  <a:latin typeface="Arial" charset="0"/>
                </a:rPr>
                <a:t>1</a:t>
              </a:r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35" name="Group 21"/>
          <p:cNvGrpSpPr>
            <a:grpSpLocks/>
          </p:cNvGrpSpPr>
          <p:nvPr/>
        </p:nvGrpSpPr>
        <p:grpSpPr bwMode="auto">
          <a:xfrm>
            <a:off x="5429250" y="2401888"/>
            <a:ext cx="1273175" cy="647700"/>
            <a:chOff x="3294" y="1458"/>
            <a:chExt cx="802" cy="408"/>
          </a:xfrm>
        </p:grpSpPr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3294" y="1458"/>
              <a:ext cx="802" cy="4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3382" y="151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2</a:t>
              </a:r>
              <a:endParaRPr lang="en-US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36" name="Group 24"/>
          <p:cNvGrpSpPr>
            <a:grpSpLocks/>
          </p:cNvGrpSpPr>
          <p:nvPr/>
        </p:nvGrpSpPr>
        <p:grpSpPr bwMode="auto">
          <a:xfrm>
            <a:off x="5638800" y="2533650"/>
            <a:ext cx="1154113" cy="534988"/>
            <a:chOff x="3426" y="1541"/>
            <a:chExt cx="727" cy="337"/>
          </a:xfrm>
        </p:grpSpPr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3426" y="1554"/>
              <a:ext cx="708" cy="3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3957" y="154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3</a:t>
              </a:r>
              <a:endParaRPr lang="en-US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37" name="Group 27"/>
          <p:cNvGrpSpPr>
            <a:grpSpLocks/>
          </p:cNvGrpSpPr>
          <p:nvPr/>
        </p:nvGrpSpPr>
        <p:grpSpPr bwMode="auto">
          <a:xfrm>
            <a:off x="5715000" y="2838450"/>
            <a:ext cx="1485900" cy="411163"/>
            <a:chOff x="3474" y="1733"/>
            <a:chExt cx="936" cy="259"/>
          </a:xfrm>
        </p:grpSpPr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3474" y="1986"/>
              <a:ext cx="936" cy="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856" y="173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4</a:t>
              </a:r>
              <a:endParaRPr lang="en-US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38" name="Group 30"/>
          <p:cNvGrpSpPr>
            <a:grpSpLocks/>
          </p:cNvGrpSpPr>
          <p:nvPr/>
        </p:nvGrpSpPr>
        <p:grpSpPr bwMode="auto">
          <a:xfrm>
            <a:off x="6762750" y="2079625"/>
            <a:ext cx="369888" cy="657225"/>
            <a:chOff x="4180" y="783"/>
            <a:chExt cx="150" cy="307"/>
          </a:xfrm>
        </p:grpSpPr>
        <p:sp>
          <p:nvSpPr>
            <p:cNvPr id="33" name="AutoShape 3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52239" name="Group 39"/>
          <p:cNvGrpSpPr>
            <a:grpSpLocks/>
          </p:cNvGrpSpPr>
          <p:nvPr/>
        </p:nvGrpSpPr>
        <p:grpSpPr bwMode="auto">
          <a:xfrm>
            <a:off x="7208838" y="3095625"/>
            <a:ext cx="369887" cy="657225"/>
            <a:chOff x="4180" y="783"/>
            <a:chExt cx="150" cy="307"/>
          </a:xfrm>
        </p:grpSpPr>
        <p:sp>
          <p:nvSpPr>
            <p:cNvPr id="42" name="AutoShape 4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" name="AutoShape 4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52240" name="Group 48"/>
          <p:cNvGrpSpPr>
            <a:grpSpLocks/>
          </p:cNvGrpSpPr>
          <p:nvPr/>
        </p:nvGrpSpPr>
        <p:grpSpPr bwMode="auto">
          <a:xfrm>
            <a:off x="7189788" y="4714875"/>
            <a:ext cx="369887" cy="657225"/>
            <a:chOff x="4180" y="783"/>
            <a:chExt cx="150" cy="307"/>
          </a:xfrm>
        </p:grpSpPr>
        <p:sp>
          <p:nvSpPr>
            <p:cNvPr id="51" name="AutoShape 4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4" name="AutoShape 5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5" name="Line 5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59" name="Text Box 57"/>
          <p:cNvSpPr txBox="1">
            <a:spLocks noChangeArrowheads="1"/>
          </p:cNvSpPr>
          <p:nvPr/>
        </p:nvSpPr>
        <p:spPr bwMode="auto">
          <a:xfrm>
            <a:off x="6413500" y="5311775"/>
            <a:ext cx="23352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>
                <a:solidFill>
                  <a:srgbClr val="000000"/>
                </a:solidFill>
              </a:rPr>
              <a:t>authoritative name server</a:t>
            </a:r>
            <a:endParaRPr lang="en-US" sz="2000">
              <a:solidFill>
                <a:srgbClr val="000000"/>
              </a:solidFill>
              <a:latin typeface="Times New Roman" charset="0"/>
            </a:endParaRPr>
          </a:p>
          <a:p>
            <a:pPr>
              <a:defRPr/>
            </a:pPr>
            <a:r>
              <a:rPr lang="en-US" sz="1400" b="1">
                <a:solidFill>
                  <a:srgbClr val="000000"/>
                </a:solidFill>
                <a:latin typeface="Courier New" charset="0"/>
              </a:rPr>
              <a:t>dns.cs.umass.edu</a:t>
            </a:r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52242" name="Group 58"/>
          <p:cNvGrpSpPr>
            <a:grpSpLocks/>
          </p:cNvGrpSpPr>
          <p:nvPr/>
        </p:nvGrpSpPr>
        <p:grpSpPr bwMode="auto">
          <a:xfrm>
            <a:off x="7508875" y="3802063"/>
            <a:ext cx="311150" cy="923925"/>
            <a:chOff x="4468" y="2340"/>
            <a:chExt cx="196" cy="582"/>
          </a:xfrm>
        </p:grpSpPr>
        <p:sp>
          <p:nvSpPr>
            <p:cNvPr id="61" name="Text Box 59"/>
            <p:cNvSpPr txBox="1">
              <a:spLocks noChangeArrowheads="1"/>
            </p:cNvSpPr>
            <p:nvPr/>
          </p:nvSpPr>
          <p:spPr bwMode="auto">
            <a:xfrm>
              <a:off x="4468" y="262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5</a:t>
              </a:r>
              <a:endParaRPr lang="en-US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4470" y="2340"/>
              <a:ext cx="6" cy="5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52243" name="Group 61"/>
          <p:cNvGrpSpPr>
            <a:grpSpLocks/>
          </p:cNvGrpSpPr>
          <p:nvPr/>
        </p:nvGrpSpPr>
        <p:grpSpPr bwMode="auto">
          <a:xfrm>
            <a:off x="7024688" y="3794125"/>
            <a:ext cx="311150" cy="890588"/>
            <a:chOff x="4426" y="2346"/>
            <a:chExt cx="196" cy="561"/>
          </a:xfrm>
        </p:grpSpPr>
        <p:sp>
          <p:nvSpPr>
            <p:cNvPr id="64" name="Text Box 62"/>
            <p:cNvSpPr txBox="1">
              <a:spLocks noChangeArrowheads="1"/>
            </p:cNvSpPr>
            <p:nvPr/>
          </p:nvSpPr>
          <p:spPr bwMode="auto">
            <a:xfrm>
              <a:off x="4426" y="267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6</a:t>
              </a:r>
              <a:endParaRPr lang="en-US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 flipH="1" flipV="1">
              <a:off x="4590" y="2346"/>
              <a:ext cx="0" cy="5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52244" name="Group 64"/>
          <p:cNvGrpSpPr>
            <a:grpSpLocks/>
          </p:cNvGrpSpPr>
          <p:nvPr/>
        </p:nvGrpSpPr>
        <p:grpSpPr bwMode="auto">
          <a:xfrm>
            <a:off x="6400800" y="3905250"/>
            <a:ext cx="2400300" cy="490538"/>
            <a:chOff x="4170" y="2163"/>
            <a:chExt cx="1512" cy="309"/>
          </a:xfrm>
        </p:grpSpPr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4170" y="2196"/>
              <a:ext cx="1512" cy="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" name="Text Box 66"/>
            <p:cNvSpPr txBox="1">
              <a:spLocks noChangeArrowheads="1"/>
            </p:cNvSpPr>
            <p:nvPr/>
          </p:nvSpPr>
          <p:spPr bwMode="auto">
            <a:xfrm>
              <a:off x="4440" y="2163"/>
              <a:ext cx="100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altLang="zh-CN" sz="1400">
                  <a:solidFill>
                    <a:srgbClr val="000000"/>
                  </a:solidFill>
                  <a:ea typeface="宋体" charset="0"/>
                  <a:cs typeface="宋体" charset="0"/>
                </a:rPr>
                <a:t>TLD</a:t>
              </a:r>
              <a:r>
                <a:rPr lang="en-US" sz="1400">
                  <a:solidFill>
                    <a:srgbClr val="000000"/>
                  </a:solidFill>
                </a:rPr>
                <a:t> name server</a:t>
              </a:r>
              <a:endParaRPr lang="en-US" sz="140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45" name="Group 67"/>
          <p:cNvGrpSpPr>
            <a:grpSpLocks/>
          </p:cNvGrpSpPr>
          <p:nvPr/>
        </p:nvGrpSpPr>
        <p:grpSpPr bwMode="auto">
          <a:xfrm>
            <a:off x="5715000" y="3411538"/>
            <a:ext cx="1419225" cy="412750"/>
            <a:chOff x="3474" y="2094"/>
            <a:chExt cx="894" cy="260"/>
          </a:xfrm>
        </p:grpSpPr>
        <p:sp>
          <p:nvSpPr>
            <p:cNvPr id="70" name="Line 68"/>
            <p:cNvSpPr>
              <a:spLocks noChangeShapeType="1"/>
            </p:cNvSpPr>
            <p:nvPr/>
          </p:nvSpPr>
          <p:spPr bwMode="auto">
            <a:xfrm flipH="1" flipV="1">
              <a:off x="3474" y="2094"/>
              <a:ext cx="89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1" name="Text Box 69"/>
            <p:cNvSpPr txBox="1">
              <a:spLocks noChangeArrowheads="1"/>
            </p:cNvSpPr>
            <p:nvPr/>
          </p:nvSpPr>
          <p:spPr bwMode="auto">
            <a:xfrm>
              <a:off x="3880" y="212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>
                  <a:solidFill>
                    <a:srgbClr val="FF0000"/>
                  </a:solidFill>
                  <a:latin typeface="Arial" charset="0"/>
                </a:rPr>
                <a:t>7</a:t>
              </a:r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46" name="Group 70"/>
          <p:cNvGrpSpPr>
            <a:grpSpLocks/>
          </p:cNvGrpSpPr>
          <p:nvPr/>
        </p:nvGrpSpPr>
        <p:grpSpPr bwMode="auto">
          <a:xfrm>
            <a:off x="5505450" y="3802063"/>
            <a:ext cx="384175" cy="1323975"/>
            <a:chOff x="3342" y="2340"/>
            <a:chExt cx="242" cy="834"/>
          </a:xfrm>
        </p:grpSpPr>
        <p:sp>
          <p:nvSpPr>
            <p:cNvPr id="73" name="Line 71"/>
            <p:cNvSpPr>
              <a:spLocks noChangeShapeType="1"/>
            </p:cNvSpPr>
            <p:nvPr/>
          </p:nvSpPr>
          <p:spPr bwMode="auto">
            <a:xfrm>
              <a:off x="3342" y="2340"/>
              <a:ext cx="6" cy="8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4" name="Text Box 72"/>
            <p:cNvSpPr txBox="1">
              <a:spLocks noChangeArrowheads="1"/>
            </p:cNvSpPr>
            <p:nvPr/>
          </p:nvSpPr>
          <p:spPr bwMode="auto">
            <a:xfrm>
              <a:off x="3388" y="287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>
                  <a:solidFill>
                    <a:srgbClr val="FF0000"/>
                  </a:solidFill>
                  <a:latin typeface="Arial" charset="0"/>
                </a:rPr>
                <a:t>8</a:t>
              </a:r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2247" name="Group 76"/>
          <p:cNvGrpSpPr>
            <a:grpSpLocks/>
          </p:cNvGrpSpPr>
          <p:nvPr/>
        </p:nvGrpSpPr>
        <p:grpSpPr bwMode="auto">
          <a:xfrm>
            <a:off x="4422775" y="3917950"/>
            <a:ext cx="1876425" cy="500063"/>
            <a:chOff x="2838" y="2163"/>
            <a:chExt cx="1182" cy="315"/>
          </a:xfrm>
        </p:grpSpPr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" name="Text Box 78"/>
            <p:cNvSpPr txBox="1">
              <a:spLocks noChangeArrowheads="1"/>
            </p:cNvSpPr>
            <p:nvPr/>
          </p:nvSpPr>
          <p:spPr bwMode="auto">
            <a:xfrm>
              <a:off x="2919" y="2163"/>
              <a:ext cx="102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>
                  <a:solidFill>
                    <a:srgbClr val="000000"/>
                  </a:solidFill>
                </a:rPr>
                <a:t>local name server</a:t>
              </a:r>
              <a:endParaRPr lang="en-US">
                <a:solidFill>
                  <a:srgbClr val="000000"/>
                </a:solidFill>
                <a:latin typeface="Times New Roman" charset="0"/>
              </a:endParaRPr>
            </a:p>
            <a:p>
              <a:pPr>
                <a:defRPr/>
              </a:pPr>
              <a:r>
                <a:rPr lang="en-US" altLang="zh-CN" sz="1200" b="1">
                  <a:solidFill>
                    <a:srgbClr val="000000"/>
                  </a:solidFill>
                  <a:latin typeface="Courier New" charset="0"/>
                  <a:ea typeface="宋体" charset="0"/>
                  <a:cs typeface="宋体" charset="0"/>
                </a:rPr>
                <a:t>130.132.1.9</a:t>
              </a:r>
              <a:endParaRPr lang="en-US" sz="120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pic>
        <p:nvPicPr>
          <p:cNvPr id="52248" name="Picture 7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8" y="5133975"/>
            <a:ext cx="95408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08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16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UDP/DNS Implementation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54275" name="Rectangle 8"/>
          <p:cNvSpPr>
            <a:spLocks noChangeArrowheads="1"/>
          </p:cNvSpPr>
          <p:nvPr/>
        </p:nvSpPr>
        <p:spPr bwMode="auto">
          <a:xfrm>
            <a:off x="396875" y="1571625"/>
            <a:ext cx="3810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Standard UDP demultiplexing (find out return address by </a:t>
            </a:r>
            <a:r>
              <a:rPr lang="en-US" altLang="x-none" sz="2000" dirty="0" err="1">
                <a:solidFill>
                  <a:srgbClr val="000000"/>
                </a:solidFill>
                <a:latin typeface="Comic Sans MS" charset="0"/>
              </a:rPr>
              <a:t>src.addr</a:t>
            </a: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/</a:t>
            </a:r>
            <a:r>
              <a:rPr lang="en-US" altLang="x-none" sz="2000" dirty="0" err="1">
                <a:solidFill>
                  <a:srgbClr val="000000"/>
                </a:solidFill>
                <a:latin typeface="Comic Sans MS" charset="0"/>
              </a:rPr>
              <a:t>src.port</a:t>
            </a: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 of UDP packet) does not always work</a:t>
            </a: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</a:pPr>
            <a:endParaRPr lang="en-US" altLang="x-none" sz="2000" dirty="0">
              <a:solidFill>
                <a:srgbClr val="000000"/>
              </a:solidFill>
              <a:latin typeface="Comic Sans MS" charset="0"/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3333CC"/>
                </a:solidFill>
                <a:latin typeface="Comic Sans MS" charset="0"/>
              </a:rPr>
              <a:t>DNS solution: identification:</a:t>
            </a: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 remember the mapping</a:t>
            </a:r>
          </a:p>
        </p:txBody>
      </p:sp>
      <p:graphicFrame>
        <p:nvGraphicFramePr>
          <p:cNvPr id="54276" name="Object 2"/>
          <p:cNvGraphicFramePr>
            <a:graphicFrameLocks noChangeAspect="1"/>
          </p:cNvGraphicFramePr>
          <p:nvPr/>
        </p:nvGraphicFramePr>
        <p:xfrm>
          <a:off x="3952875" y="1762125"/>
          <a:ext cx="5114925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5" name="Photo Editor Photo" r:id="rId4" imgW="11533333" imgH="6866667" progId="MSPhotoEd.3">
                  <p:embed/>
                </p:oleObj>
              </mc:Choice>
              <mc:Fallback>
                <p:oleObj name="Photo Editor Photo" r:id="rId4" imgW="11533333" imgH="68666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1762125"/>
                        <a:ext cx="5114925" cy="304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890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</a:t>
            </a:r>
            <a:r>
              <a:rPr lang="en-US" altLang="zh-CN" dirty="0">
                <a:ea typeface="ＭＳ Ｐゴシック" charset="-128"/>
              </a:rPr>
              <a:t>min.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and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r</a:t>
            </a:r>
            <a:r>
              <a:rPr lang="en-US" altLang="x-none" dirty="0">
                <a:ea typeface="ＭＳ Ｐゴシック" charset="-128"/>
              </a:rPr>
              <a:t>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Overview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</a:t>
            </a:r>
          </a:p>
          <a:p>
            <a:pPr lvl="1">
              <a:buClr>
                <a:srgbClr val="C00000"/>
              </a:buClr>
              <a:buFont typeface="Wingdings" charset="2"/>
              <a:buChar char="Ø"/>
            </a:pPr>
            <a:r>
              <a:rPr lang="en-US" altLang="x-none" i="1" dirty="0">
                <a:solidFill>
                  <a:srgbClr val="C00000"/>
                </a:solidFill>
                <a:ea typeface="ＭＳ Ｐゴシック" charset="-128"/>
              </a:rPr>
              <a:t>Basic TCP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5C37E2B-A04A-E748-AD86-8D65EE791A3E}" type="slidenum">
              <a:rPr lang="en-US" altLang="x-none" sz="1400">
                <a:solidFill>
                  <a:srgbClr val="000000"/>
                </a:solidFill>
              </a:rPr>
              <a:pPr/>
              <a:t>17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ChangeArrowheads="1"/>
          </p:cNvSpPr>
          <p:nvPr/>
        </p:nvSpPr>
        <p:spPr bwMode="auto">
          <a:xfrm>
            <a:off x="533400" y="239713"/>
            <a:ext cx="826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3200" u="sng">
                <a:solidFill>
                  <a:srgbClr val="3333CC"/>
                </a:solidFill>
                <a:latin typeface="Comic Sans MS" charset="0"/>
                <a:ea typeface="宋体" charset="-122"/>
              </a:rPr>
              <a:t>TCP Socket Design: Starting w/ UDP</a:t>
            </a:r>
            <a:endParaRPr lang="en-US" altLang="x-none" sz="3200" u="sng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58370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8371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2" name="Text Box 6"/>
          <p:cNvSpPr txBox="1">
            <a:spLocks noChangeArrowheads="1"/>
          </p:cNvSpPr>
          <p:nvPr/>
        </p:nvSpPr>
        <p:spPr bwMode="auto">
          <a:xfrm>
            <a:off x="577850" y="1928813"/>
            <a:ext cx="14128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Socket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socket space</a:t>
            </a:r>
          </a:p>
        </p:txBody>
      </p:sp>
      <p:sp>
        <p:nvSpPr>
          <p:cNvPr id="58373" name="Rectangle 7"/>
          <p:cNvSpPr>
            <a:spLocks noChangeArrowheads="1"/>
          </p:cNvSpPr>
          <p:nvPr/>
        </p:nvSpPr>
        <p:spPr bwMode="auto">
          <a:xfrm>
            <a:off x="996950" y="2279650"/>
            <a:ext cx="2830513" cy="560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4" name="Text Box 8"/>
          <p:cNvSpPr txBox="1">
            <a:spLocks noChangeArrowheads="1"/>
          </p:cNvSpPr>
          <p:nvPr/>
        </p:nvSpPr>
        <p:spPr bwMode="auto">
          <a:xfrm>
            <a:off x="992188" y="2349500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9876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58375" name="Text Box 9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32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230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58376" name="Line 11"/>
          <p:cNvSpPr>
            <a:spLocks noChangeShapeType="1"/>
          </p:cNvSpPr>
          <p:nvPr/>
        </p:nvSpPr>
        <p:spPr bwMode="auto">
          <a:xfrm>
            <a:off x="2484438" y="3022600"/>
            <a:ext cx="0" cy="1947863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8377" name="Line 22"/>
          <p:cNvSpPr>
            <a:spLocks noChangeShapeType="1"/>
          </p:cNvSpPr>
          <p:nvPr/>
        </p:nvSpPr>
        <p:spPr bwMode="auto">
          <a:xfrm flipH="1">
            <a:off x="1331913" y="2513013"/>
            <a:ext cx="38100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8378" name="Text Box 23"/>
          <p:cNvSpPr txBox="1">
            <a:spLocks noChangeArrowheads="1"/>
          </p:cNvSpPr>
          <p:nvPr/>
        </p:nvSpPr>
        <p:spPr bwMode="auto">
          <a:xfrm>
            <a:off x="787400" y="3500438"/>
            <a:ext cx="957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local address</a:t>
            </a:r>
          </a:p>
        </p:txBody>
      </p:sp>
      <p:sp>
        <p:nvSpPr>
          <p:cNvPr id="58379" name="Line 24"/>
          <p:cNvSpPr>
            <a:spLocks noChangeShapeType="1"/>
          </p:cNvSpPr>
          <p:nvPr/>
        </p:nvSpPr>
        <p:spPr bwMode="auto">
          <a:xfrm flipH="1" flipV="1">
            <a:off x="1963738" y="2574925"/>
            <a:ext cx="19050" cy="790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8380" name="Text Box 25"/>
          <p:cNvSpPr txBox="1">
            <a:spLocks noChangeArrowheads="1"/>
          </p:cNvSpPr>
          <p:nvPr/>
        </p:nvSpPr>
        <p:spPr bwMode="auto">
          <a:xfrm>
            <a:off x="1627188" y="3357563"/>
            <a:ext cx="7445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local port</a:t>
            </a:r>
          </a:p>
        </p:txBody>
      </p:sp>
      <p:sp>
        <p:nvSpPr>
          <p:cNvPr id="58381" name="Line 8"/>
          <p:cNvSpPr>
            <a:spLocks noChangeShapeType="1"/>
          </p:cNvSpPr>
          <p:nvPr/>
        </p:nvSpPr>
        <p:spPr bwMode="auto">
          <a:xfrm flipH="1">
            <a:off x="2840038" y="1865313"/>
            <a:ext cx="3614737" cy="733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8382" name="Line 8"/>
          <p:cNvSpPr>
            <a:spLocks noChangeShapeType="1"/>
          </p:cNvSpPr>
          <p:nvPr/>
        </p:nvSpPr>
        <p:spPr bwMode="auto">
          <a:xfrm flipH="1" flipV="1">
            <a:off x="2882899" y="2700337"/>
            <a:ext cx="3710877" cy="22430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090169" y="3244581"/>
            <a:ext cx="4692650" cy="230832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</a:rPr>
              <a:t>Issue: If a single socket, data can be mixed, but TCP is designed to provide a pipe abstraction: server reads an ordered sequence of bytes from each individual client. </a:t>
            </a:r>
          </a:p>
          <a:p>
            <a:pPr algn="l"/>
            <a:endParaRPr lang="en-US" altLang="x-none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17157" y="5596438"/>
            <a:ext cx="4665662" cy="12001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</a:rPr>
              <a:t>Issue 2: How to notify an app that a new client is connected?</a:t>
            </a:r>
          </a:p>
          <a:p>
            <a:pPr algn="l"/>
            <a:endParaRPr lang="en-US" altLang="x-none" dirty="0">
              <a:solidFill>
                <a:srgbClr val="000000"/>
              </a:solidFill>
            </a:endParaRPr>
          </a:p>
        </p:txBody>
      </p:sp>
      <p:grpSp>
        <p:nvGrpSpPr>
          <p:cNvPr id="58385" name="Group 4"/>
          <p:cNvGrpSpPr>
            <a:grpSpLocks/>
          </p:cNvGrpSpPr>
          <p:nvPr/>
        </p:nvGrpSpPr>
        <p:grpSpPr bwMode="auto">
          <a:xfrm>
            <a:off x="6459538" y="1333500"/>
            <a:ext cx="803275" cy="849313"/>
            <a:chOff x="240" y="1046"/>
            <a:chExt cx="637" cy="994"/>
          </a:xfrm>
        </p:grpSpPr>
        <p:grpSp>
          <p:nvGrpSpPr>
            <p:cNvPr id="58396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600"/>
              <a:chOff x="608" y="2454"/>
              <a:chExt cx="1261" cy="600"/>
            </a:xfrm>
          </p:grpSpPr>
          <p:sp>
            <p:nvSpPr>
              <p:cNvPr id="58401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402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8397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58399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400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100">
                    <a:solidFill>
                      <a:srgbClr val="000000"/>
                    </a:solidFill>
                  </a:rPr>
                  <a:t>P1</a:t>
                </a:r>
              </a:p>
            </p:txBody>
          </p:sp>
        </p:grpSp>
        <p:sp>
          <p:nvSpPr>
            <p:cNvPr id="58398" name="Text Box 14"/>
            <p:cNvSpPr txBox="1">
              <a:spLocks noChangeArrowheads="1"/>
            </p:cNvSpPr>
            <p:nvPr/>
          </p:nvSpPr>
          <p:spPr bwMode="auto">
            <a:xfrm>
              <a:off x="258" y="1046"/>
              <a:ext cx="583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400">
                  <a:solidFill>
                    <a:srgbClr val="3333CC"/>
                  </a:solidFill>
                  <a:latin typeface="Comic Sans MS" charset="0"/>
                </a:rPr>
                <a:t>client1</a:t>
              </a:r>
            </a:p>
          </p:txBody>
        </p:sp>
      </p:grpSp>
      <p:grpSp>
        <p:nvGrpSpPr>
          <p:cNvPr id="58386" name="Group 4"/>
          <p:cNvGrpSpPr>
            <a:grpSpLocks/>
          </p:cNvGrpSpPr>
          <p:nvPr/>
        </p:nvGrpSpPr>
        <p:grpSpPr bwMode="auto">
          <a:xfrm>
            <a:off x="6584950" y="2332768"/>
            <a:ext cx="803275" cy="847725"/>
            <a:chOff x="240" y="1046"/>
            <a:chExt cx="637" cy="994"/>
          </a:xfrm>
        </p:grpSpPr>
        <p:grpSp>
          <p:nvGrpSpPr>
            <p:cNvPr id="58389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600"/>
              <a:chOff x="608" y="2454"/>
              <a:chExt cx="1261" cy="600"/>
            </a:xfrm>
          </p:grpSpPr>
          <p:sp>
            <p:nvSpPr>
              <p:cNvPr id="58394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395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8390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58392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393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100">
                    <a:solidFill>
                      <a:srgbClr val="000000"/>
                    </a:solidFill>
                  </a:rPr>
                  <a:t>P2</a:t>
                </a:r>
              </a:p>
            </p:txBody>
          </p:sp>
        </p:grpSp>
        <p:sp>
          <p:nvSpPr>
            <p:cNvPr id="58391" name="Text Box 14"/>
            <p:cNvSpPr txBox="1">
              <a:spLocks noChangeArrowheads="1"/>
            </p:cNvSpPr>
            <p:nvPr/>
          </p:nvSpPr>
          <p:spPr bwMode="auto">
            <a:xfrm>
              <a:off x="247" y="1046"/>
              <a:ext cx="605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400">
                  <a:solidFill>
                    <a:srgbClr val="3333CC"/>
                  </a:solidFill>
                  <a:latin typeface="Comic Sans MS" charset="0"/>
                </a:rPr>
                <a:t>client2</a:t>
              </a:r>
            </a:p>
          </p:txBody>
        </p: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109368" y="5060079"/>
            <a:ext cx="3116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>
                <a:solidFill>
                  <a:srgbClr val="000000"/>
                </a:solidFill>
              </a:rPr>
              <a:t>sock.nextByte</a:t>
            </a:r>
            <a:r>
              <a:rPr lang="en-US" altLang="x-none" dirty="0">
                <a:solidFill>
                  <a:srgbClr val="000000"/>
                </a:solidFill>
              </a:rPr>
              <a:t>(client1)?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208937" y="6253255"/>
            <a:ext cx="4546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dirty="0">
                <a:solidFill>
                  <a:srgbClr val="000000"/>
                </a:solidFill>
              </a:rPr>
              <a:t> </a:t>
            </a:r>
            <a:r>
              <a:rPr lang="en-US" altLang="x-none" dirty="0" err="1">
                <a:solidFill>
                  <a:srgbClr val="000000"/>
                </a:solidFill>
              </a:rPr>
              <a:t>newClient</a:t>
            </a:r>
            <a:r>
              <a:rPr lang="en-US" altLang="x-none" dirty="0">
                <a:solidFill>
                  <a:srgbClr val="000000"/>
                </a:solidFill>
              </a:rPr>
              <a:t> = </a:t>
            </a:r>
            <a:r>
              <a:rPr lang="en-US" altLang="x-none" dirty="0" err="1">
                <a:solidFill>
                  <a:srgbClr val="000000"/>
                </a:solidFill>
              </a:rPr>
              <a:t>sock.getNewClient</a:t>
            </a:r>
            <a:r>
              <a:rPr lang="en-US" altLang="x-none" dirty="0">
                <a:solidFill>
                  <a:srgbClr val="000000"/>
                </a:solidFill>
              </a:rPr>
              <a:t>()?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F098213-A11F-0846-BF29-940973A46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18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 bwMode="auto">
          <a:xfrm>
            <a:off x="842963" y="2174875"/>
            <a:ext cx="3417887" cy="261778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3600" u="sng">
                <a:solidFill>
                  <a:srgbClr val="3333CC"/>
                </a:solidFill>
                <a:latin typeface="Comic Sans MS" charset="0"/>
                <a:ea typeface="宋体" charset="-122"/>
              </a:rPr>
              <a:t>BSD TCP Socket API Design</a:t>
            </a:r>
            <a:endParaRPr lang="en-US" altLang="x-none" sz="3600" u="sng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60421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142353" name="Text Box 28"/>
          <p:cNvSpPr txBox="1">
            <a:spLocks noChangeArrowheads="1"/>
          </p:cNvSpPr>
          <p:nvPr/>
        </p:nvSpPr>
        <p:spPr bwMode="auto">
          <a:xfrm>
            <a:off x="512763" y="5286375"/>
            <a:ext cx="7340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Q: How to decide where to put a new TCP packet?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996950" y="2279650"/>
            <a:ext cx="2830513" cy="560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992188" y="2349500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9876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60425" name="Rectangle 7"/>
          <p:cNvSpPr>
            <a:spLocks noChangeArrowheads="1"/>
          </p:cNvSpPr>
          <p:nvPr/>
        </p:nvSpPr>
        <p:spPr bwMode="auto">
          <a:xfrm>
            <a:off x="1008063" y="2997200"/>
            <a:ext cx="2830512" cy="560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6" name="Text Box 8"/>
          <p:cNvSpPr txBox="1">
            <a:spLocks noChangeArrowheads="1"/>
          </p:cNvSpPr>
          <p:nvPr/>
        </p:nvSpPr>
        <p:spPr bwMode="auto">
          <a:xfrm>
            <a:off x="1019175" y="3051175"/>
            <a:ext cx="2384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9876; client 1 IP/port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60427" name="Rectangle 7"/>
          <p:cNvSpPr>
            <a:spLocks noChangeArrowheads="1"/>
          </p:cNvSpPr>
          <p:nvPr/>
        </p:nvSpPr>
        <p:spPr bwMode="auto">
          <a:xfrm>
            <a:off x="987425" y="3776663"/>
            <a:ext cx="2830513" cy="560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8" name="Text Box 8"/>
          <p:cNvSpPr txBox="1">
            <a:spLocks noChangeArrowheads="1"/>
          </p:cNvSpPr>
          <p:nvPr/>
        </p:nvSpPr>
        <p:spPr bwMode="auto">
          <a:xfrm>
            <a:off x="1030288" y="3830638"/>
            <a:ext cx="2384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9876; client 2 IP/port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60429" name="Line 8"/>
          <p:cNvSpPr>
            <a:spLocks noChangeShapeType="1"/>
          </p:cNvSpPr>
          <p:nvPr/>
        </p:nvSpPr>
        <p:spPr bwMode="auto">
          <a:xfrm flipH="1">
            <a:off x="2714625" y="3003550"/>
            <a:ext cx="3660775" cy="395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30" name="Line 8"/>
          <p:cNvSpPr>
            <a:spLocks noChangeShapeType="1"/>
          </p:cNvSpPr>
          <p:nvPr/>
        </p:nvSpPr>
        <p:spPr bwMode="auto">
          <a:xfrm flipH="1" flipV="1">
            <a:off x="2835275" y="4143375"/>
            <a:ext cx="3698875" cy="90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31" name="Rectangle 39"/>
          <p:cNvSpPr>
            <a:spLocks noChangeArrowheads="1"/>
          </p:cNvSpPr>
          <p:nvPr/>
        </p:nvSpPr>
        <p:spPr bwMode="auto">
          <a:xfrm>
            <a:off x="5781675" y="1371600"/>
            <a:ext cx="30448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socket for new connected clients</a:t>
            </a:r>
          </a:p>
        </p:txBody>
      </p:sp>
      <p:sp>
        <p:nvSpPr>
          <p:cNvPr id="60432" name="Line 8"/>
          <p:cNvSpPr>
            <a:spLocks noChangeShapeType="1"/>
          </p:cNvSpPr>
          <p:nvPr/>
        </p:nvSpPr>
        <p:spPr bwMode="auto">
          <a:xfrm flipH="1">
            <a:off x="2303463" y="1976438"/>
            <a:ext cx="3951287" cy="6334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0433" name="Group 4"/>
          <p:cNvGrpSpPr>
            <a:grpSpLocks/>
          </p:cNvGrpSpPr>
          <p:nvPr/>
        </p:nvGrpSpPr>
        <p:grpSpPr bwMode="auto">
          <a:xfrm>
            <a:off x="6432550" y="2459038"/>
            <a:ext cx="803275" cy="847725"/>
            <a:chOff x="240" y="1046"/>
            <a:chExt cx="637" cy="994"/>
          </a:xfrm>
        </p:grpSpPr>
        <p:grpSp>
          <p:nvGrpSpPr>
            <p:cNvPr id="60445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600"/>
              <a:chOff x="608" y="2454"/>
              <a:chExt cx="1261" cy="600"/>
            </a:xfrm>
          </p:grpSpPr>
          <p:sp>
            <p:nvSpPr>
              <p:cNvPr id="60450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451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0446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60448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449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100">
                    <a:solidFill>
                      <a:srgbClr val="000000"/>
                    </a:solidFill>
                  </a:rPr>
                  <a:t>P1</a:t>
                </a:r>
              </a:p>
            </p:txBody>
          </p:sp>
        </p:grpSp>
        <p:sp>
          <p:nvSpPr>
            <p:cNvPr id="60447" name="Text Box 14"/>
            <p:cNvSpPr txBox="1">
              <a:spLocks noChangeArrowheads="1"/>
            </p:cNvSpPr>
            <p:nvPr/>
          </p:nvSpPr>
          <p:spPr bwMode="auto">
            <a:xfrm>
              <a:off x="258" y="1046"/>
              <a:ext cx="583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400">
                  <a:solidFill>
                    <a:srgbClr val="3333CC"/>
                  </a:solidFill>
                  <a:latin typeface="Comic Sans MS" charset="0"/>
                </a:rPr>
                <a:t>client1</a:t>
              </a:r>
            </a:p>
          </p:txBody>
        </p:sp>
      </p:grpSp>
      <p:grpSp>
        <p:nvGrpSpPr>
          <p:cNvPr id="60434" name="Group 4"/>
          <p:cNvGrpSpPr>
            <a:grpSpLocks/>
          </p:cNvGrpSpPr>
          <p:nvPr/>
        </p:nvGrpSpPr>
        <p:grpSpPr bwMode="auto">
          <a:xfrm>
            <a:off x="6545263" y="3576638"/>
            <a:ext cx="803275" cy="849312"/>
            <a:chOff x="240" y="1046"/>
            <a:chExt cx="637" cy="994"/>
          </a:xfrm>
        </p:grpSpPr>
        <p:grpSp>
          <p:nvGrpSpPr>
            <p:cNvPr id="60438" name="Group 5"/>
            <p:cNvGrpSpPr>
              <a:grpSpLocks/>
            </p:cNvGrpSpPr>
            <p:nvPr/>
          </p:nvGrpSpPr>
          <p:grpSpPr bwMode="auto">
            <a:xfrm>
              <a:off x="240" y="1440"/>
              <a:ext cx="637" cy="600"/>
              <a:chOff x="608" y="2454"/>
              <a:chExt cx="1261" cy="600"/>
            </a:xfrm>
          </p:grpSpPr>
          <p:sp>
            <p:nvSpPr>
              <p:cNvPr id="60443" name="Rectangle 6"/>
              <p:cNvSpPr>
                <a:spLocks noChangeArrowheads="1"/>
              </p:cNvSpPr>
              <p:nvPr/>
            </p:nvSpPr>
            <p:spPr bwMode="auto"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444" name="Rectangle 7"/>
              <p:cNvSpPr>
                <a:spLocks noChangeArrowheads="1"/>
              </p:cNvSpPr>
              <p:nvPr/>
            </p:nvSpPr>
            <p:spPr bwMode="auto"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endParaRPr lang="x-none" altLang="x-none" sz="11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0439" name="Group 11"/>
            <p:cNvGrpSpPr>
              <a:grpSpLocks/>
            </p:cNvGrpSpPr>
            <p:nvPr/>
          </p:nvGrpSpPr>
          <p:grpSpPr bwMode="auto"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60441" name="Rectangle 12"/>
              <p:cNvSpPr>
                <a:spLocks noChangeArrowheads="1"/>
              </p:cNvSpPr>
              <p:nvPr/>
            </p:nvSpPr>
            <p:spPr bwMode="auto"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442" name="Oval 13"/>
              <p:cNvSpPr>
                <a:spLocks noChangeArrowheads="1"/>
              </p:cNvSpPr>
              <p:nvPr/>
            </p:nvSpPr>
            <p:spPr bwMode="auto"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100">
                    <a:solidFill>
                      <a:srgbClr val="000000"/>
                    </a:solidFill>
                  </a:rPr>
                  <a:t>P2</a:t>
                </a:r>
              </a:p>
            </p:txBody>
          </p:sp>
        </p:grpSp>
        <p:sp>
          <p:nvSpPr>
            <p:cNvPr id="60440" name="Text Box 14"/>
            <p:cNvSpPr txBox="1">
              <a:spLocks noChangeArrowheads="1"/>
            </p:cNvSpPr>
            <p:nvPr/>
          </p:nvSpPr>
          <p:spPr bwMode="auto">
            <a:xfrm>
              <a:off x="247" y="1046"/>
              <a:ext cx="605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400">
                  <a:solidFill>
                    <a:srgbClr val="3333CC"/>
                  </a:solidFill>
                  <a:latin typeface="Comic Sans MS" charset="0"/>
                </a:rPr>
                <a:t>client2</a:t>
              </a:r>
            </a:p>
          </p:txBody>
        </p:sp>
      </p:grp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555625" y="5903913"/>
            <a:ext cx="71657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A: Packet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demutiplexing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is based on </a:t>
            </a:r>
            <a:r>
              <a:rPr lang="en-US" altLang="x-none" dirty="0">
                <a:solidFill>
                  <a:srgbClr val="FF0000"/>
                </a:solidFill>
                <a:latin typeface="Comic Sans MS" charset="0"/>
              </a:rPr>
              <a:t>four tuples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: </a:t>
            </a:r>
            <a:br>
              <a:rPr lang="en-US" altLang="x-none" dirty="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   (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dst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addr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dst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port,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src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addr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altLang="x-none" dirty="0" err="1">
                <a:solidFill>
                  <a:srgbClr val="000000"/>
                </a:solidFill>
                <a:latin typeface="Comic Sans MS" charset="0"/>
              </a:rPr>
              <a:t>src</a:t>
            </a:r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 port)</a:t>
            </a:r>
          </a:p>
        </p:txBody>
      </p:sp>
      <p:sp>
        <p:nvSpPr>
          <p:cNvPr id="60436" name="Rectangle 39"/>
          <p:cNvSpPr>
            <a:spLocks noChangeArrowheads="1"/>
          </p:cNvSpPr>
          <p:nvPr/>
        </p:nvSpPr>
        <p:spPr bwMode="auto">
          <a:xfrm>
            <a:off x="7189788" y="2387600"/>
            <a:ext cx="19827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An individual socket </a:t>
            </a:r>
            <a:br>
              <a:rPr lang="en-US" altLang="x-none">
                <a:solidFill>
                  <a:srgbClr val="000000"/>
                </a:solidFill>
              </a:rPr>
            </a:br>
            <a:r>
              <a:rPr lang="en-US" altLang="x-none">
                <a:solidFill>
                  <a:srgbClr val="000000"/>
                </a:solidFill>
              </a:rPr>
              <a:t>for client 1</a:t>
            </a:r>
          </a:p>
        </p:txBody>
      </p:sp>
      <p:sp>
        <p:nvSpPr>
          <p:cNvPr id="60437" name="Rectangle 39"/>
          <p:cNvSpPr>
            <a:spLocks noChangeArrowheads="1"/>
          </p:cNvSpPr>
          <p:nvPr/>
        </p:nvSpPr>
        <p:spPr bwMode="auto">
          <a:xfrm>
            <a:off x="7370763" y="3694113"/>
            <a:ext cx="19827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An individual socket </a:t>
            </a:r>
            <a:br>
              <a:rPr lang="en-US" altLang="x-none">
                <a:solidFill>
                  <a:srgbClr val="000000"/>
                </a:solidFill>
              </a:rPr>
            </a:br>
            <a:r>
              <a:rPr lang="en-US" altLang="x-none">
                <a:solidFill>
                  <a:srgbClr val="000000"/>
                </a:solidFill>
              </a:rPr>
              <a:t>for client 2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3ED9998-23CF-AF43-BABB-0CA0AAAC50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19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53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97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TCP Connection-</a:t>
            </a:r>
            <a:r>
              <a:rPr lang="en-US" altLang="zh-CN" sz="3600">
                <a:ea typeface="宋体" charset="-122"/>
              </a:rPr>
              <a:t>O</a:t>
            </a:r>
            <a:r>
              <a:rPr lang="en-US" altLang="x-none" sz="3600">
                <a:ea typeface="ＭＳ Ｐゴシック" charset="-128"/>
              </a:rPr>
              <a:t>riented </a:t>
            </a:r>
            <a:r>
              <a:rPr lang="en-US" altLang="zh-CN" sz="3600">
                <a:ea typeface="宋体" charset="-122"/>
              </a:rPr>
              <a:t>D</a:t>
            </a:r>
            <a:r>
              <a:rPr lang="en-US" altLang="x-none" sz="3600">
                <a:ea typeface="ＭＳ Ｐゴシック" charset="-128"/>
              </a:rPr>
              <a:t>emux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8788" y="1600200"/>
            <a:ext cx="7964487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TCP socket identified by 4-tuple: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source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source port number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 port number</a:t>
            </a:r>
          </a:p>
          <a:p>
            <a:pPr lvl="1"/>
            <a:endParaRPr lang="en-US" altLang="x-none" sz="2000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sz="2400" dirty="0" err="1">
                <a:ea typeface="ＭＳ Ｐゴシック" charset="-128"/>
              </a:rPr>
              <a:t>recv</a:t>
            </a:r>
            <a:r>
              <a:rPr lang="en-US" altLang="x-none" sz="2400" dirty="0">
                <a:ea typeface="ＭＳ Ｐゴシック" charset="-128"/>
              </a:rPr>
              <a:t> host uses all four values to direct segment to appropriate socket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different connections/sessions are automatically separated into different sockets</a:t>
            </a:r>
          </a:p>
          <a:p>
            <a:pPr lvl="1"/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8299CF4-8040-FD42-B85F-4ACBF99E52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20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9D68AAA-52CB-3F4D-BBA6-1979E9EF8051}" type="slidenum">
              <a:rPr lang="en-US" altLang="x-none" sz="1400">
                <a:solidFill>
                  <a:srgbClr val="000000"/>
                </a:solidFill>
              </a:rPr>
              <a:pPr/>
              <a:t>21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66113" cy="1143000"/>
          </a:xfrm>
        </p:spPr>
        <p:txBody>
          <a:bodyPr/>
          <a:lstStyle/>
          <a:p>
            <a:r>
              <a:rPr lang="en-US" altLang="zh-CN" sz="3600">
                <a:ea typeface="宋体" charset="-122"/>
              </a:rPr>
              <a:t>TCP Socket Big Picture</a:t>
            </a:r>
            <a:endParaRPr lang="en-US" altLang="x-none" sz="3600">
              <a:ea typeface="ＭＳ Ｐゴシック" charset="-128"/>
            </a:endParaRPr>
          </a:p>
        </p:txBody>
      </p:sp>
      <p:graphicFrame>
        <p:nvGraphicFramePr>
          <p:cNvPr id="64515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390525" y="1404938"/>
          <a:ext cx="7931150" cy="535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8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1404938"/>
                        <a:ext cx="7931150" cy="535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27"/>
          <p:cNvSpPr>
            <a:spLocks noChangeArrowheads="1"/>
          </p:cNvSpPr>
          <p:nvPr/>
        </p:nvSpPr>
        <p:spPr bwMode="auto">
          <a:xfrm>
            <a:off x="5270500" y="46038"/>
            <a:ext cx="41179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>
              <a:buFontTx/>
              <a:buChar char="-"/>
            </a:pPr>
            <a:r>
              <a:rPr lang="en-US" altLang="zh-CN" sz="1800" b="1">
                <a:solidFill>
                  <a:srgbClr val="000000"/>
                </a:solidFill>
                <a:latin typeface="Arial" charset="0"/>
                <a:ea typeface="宋体" charset="-122"/>
              </a:rPr>
              <a:t>Welcome socket: the waiting room</a:t>
            </a:r>
          </a:p>
          <a:p>
            <a:pPr algn="l" eaLnBrk="1" hangingPunct="1">
              <a:buFontTx/>
              <a:buChar char="-"/>
            </a:pPr>
            <a:r>
              <a:rPr lang="en-US" altLang="x-none" sz="1800" b="1">
                <a:solidFill>
                  <a:srgbClr val="000000"/>
                </a:solidFill>
                <a:latin typeface="Arial" charset="0"/>
                <a:ea typeface="宋体" charset="-122"/>
              </a:rPr>
              <a:t>connSocket: the operation room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Client/server Socket Workflow: TCP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66562" name="Group 3"/>
          <p:cNvGrpSpPr>
            <a:grpSpLocks/>
          </p:cNvGrpSpPr>
          <p:nvPr/>
        </p:nvGrpSpPr>
        <p:grpSpPr bwMode="auto">
          <a:xfrm>
            <a:off x="1133475" y="3217863"/>
            <a:ext cx="2117725" cy="927100"/>
            <a:chOff x="827" y="2027"/>
            <a:chExt cx="1334" cy="584"/>
          </a:xfrm>
        </p:grpSpPr>
        <p:sp>
          <p:nvSpPr>
            <p:cNvPr id="66597" name="Text Box 4"/>
            <p:cNvSpPr txBox="1">
              <a:spLocks noChangeArrowheads="1"/>
            </p:cNvSpPr>
            <p:nvPr/>
          </p:nvSpPr>
          <p:spPr bwMode="auto">
            <a:xfrm>
              <a:off x="827" y="2027"/>
              <a:ext cx="105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wait for incoming</a:t>
              </a:r>
            </a:p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connection request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  <p:sp>
          <p:nvSpPr>
            <p:cNvPr id="66598" name="Text Box 5"/>
            <p:cNvSpPr txBox="1">
              <a:spLocks noChangeArrowheads="1"/>
            </p:cNvSpPr>
            <p:nvPr/>
          </p:nvSpPr>
          <p:spPr bwMode="auto">
            <a:xfrm>
              <a:off x="828" y="2285"/>
              <a:ext cx="1333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connectionSocket =</a:t>
              </a:r>
            </a:p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welcomeSocket.accept()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</p:grpSp>
      <p:grpSp>
        <p:nvGrpSpPr>
          <p:cNvPr id="66563" name="Group 6"/>
          <p:cNvGrpSpPr>
            <a:grpSpLocks/>
          </p:cNvGrpSpPr>
          <p:nvPr/>
        </p:nvGrpSpPr>
        <p:grpSpPr bwMode="auto">
          <a:xfrm>
            <a:off x="1123950" y="1881188"/>
            <a:ext cx="1635125" cy="1414462"/>
            <a:chOff x="821" y="1185"/>
            <a:chExt cx="1030" cy="891"/>
          </a:xfrm>
        </p:grpSpPr>
        <p:grpSp>
          <p:nvGrpSpPr>
            <p:cNvPr id="66593" name="Group 7"/>
            <p:cNvGrpSpPr>
              <a:grpSpLocks/>
            </p:cNvGrpSpPr>
            <p:nvPr/>
          </p:nvGrpSpPr>
          <p:grpSpPr bwMode="auto">
            <a:xfrm>
              <a:off x="821" y="1185"/>
              <a:ext cx="1030" cy="712"/>
              <a:chOff x="329" y="1209"/>
              <a:chExt cx="1030" cy="712"/>
            </a:xfrm>
          </p:grpSpPr>
          <p:sp>
            <p:nvSpPr>
              <p:cNvPr id="66595" name="Text Box 8"/>
              <p:cNvSpPr txBox="1">
                <a:spLocks noChangeArrowheads="1"/>
              </p:cNvSpPr>
              <p:nvPr/>
            </p:nvSpPr>
            <p:spPr bwMode="auto">
              <a:xfrm>
                <a:off x="329" y="1209"/>
                <a:ext cx="997" cy="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create socket,</a:t>
                </a:r>
              </a:p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port=</a:t>
                </a:r>
                <a:r>
                  <a:rPr lang="en-US" altLang="x-none" sz="1400" b="1">
                    <a:solidFill>
                      <a:srgbClr val="000000"/>
                    </a:solidFill>
                    <a:latin typeface="Courier New" charset="0"/>
                  </a:rPr>
                  <a:t>x</a:t>
                </a:r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, for</a:t>
                </a:r>
              </a:p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incoming request:</a:t>
                </a:r>
                <a:endParaRPr lang="en-US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6" name="Text Box 9"/>
              <p:cNvSpPr txBox="1">
                <a:spLocks noChangeArrowheads="1"/>
              </p:cNvSpPr>
              <p:nvPr/>
            </p:nvSpPr>
            <p:spPr bwMode="auto">
              <a:xfrm>
                <a:off x="333" y="1595"/>
                <a:ext cx="102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r"/>
                <a:r>
                  <a:rPr lang="en-US" altLang="x-none" sz="1400">
                    <a:solidFill>
                      <a:srgbClr val="FF0000"/>
                    </a:solidFill>
                    <a:latin typeface="Arial" charset="0"/>
                  </a:rPr>
                  <a:t>welcomeSocket = </a:t>
                </a:r>
              </a:p>
              <a:p>
                <a:pPr algn="r"/>
                <a:r>
                  <a:rPr lang="en-US" altLang="x-none" sz="1400">
                    <a:solidFill>
                      <a:srgbClr val="FF0000"/>
                    </a:solidFill>
                    <a:latin typeface="Arial" charset="0"/>
                  </a:rPr>
                  <a:t>ServerSocket(x)</a:t>
                </a:r>
                <a:endParaRPr lang="en-US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6594" name="Line 10"/>
            <p:cNvSpPr>
              <a:spLocks noChangeShapeType="1"/>
            </p:cNvSpPr>
            <p:nvPr/>
          </p:nvSpPr>
          <p:spPr bwMode="auto">
            <a:xfrm>
              <a:off x="1284" y="1872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6564" name="Group 11"/>
          <p:cNvGrpSpPr>
            <a:grpSpLocks/>
          </p:cNvGrpSpPr>
          <p:nvPr/>
        </p:nvGrpSpPr>
        <p:grpSpPr bwMode="auto">
          <a:xfrm>
            <a:off x="4911725" y="3146425"/>
            <a:ext cx="2166938" cy="912813"/>
            <a:chOff x="3333" y="1154"/>
            <a:chExt cx="1365" cy="575"/>
          </a:xfrm>
        </p:grpSpPr>
        <p:sp>
          <p:nvSpPr>
            <p:cNvPr id="66591" name="Text Box 12"/>
            <p:cNvSpPr txBox="1">
              <a:spLocks noChangeArrowheads="1"/>
            </p:cNvSpPr>
            <p:nvPr/>
          </p:nvSpPr>
          <p:spPr bwMode="auto">
            <a:xfrm>
              <a:off x="3335" y="1154"/>
              <a:ext cx="136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create socket,</a:t>
              </a:r>
            </a:p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connect to hostid, port=</a:t>
              </a:r>
              <a:r>
                <a:rPr lang="en-US" altLang="x-none" sz="1400" b="1">
                  <a:solidFill>
                    <a:srgbClr val="000000"/>
                  </a:solidFill>
                  <a:latin typeface="Courier New" charset="0"/>
                </a:rPr>
                <a:t>x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  <p:sp>
          <p:nvSpPr>
            <p:cNvPr id="66592" name="Text Box 13"/>
            <p:cNvSpPr txBox="1">
              <a:spLocks noChangeArrowheads="1"/>
            </p:cNvSpPr>
            <p:nvPr/>
          </p:nvSpPr>
          <p:spPr bwMode="auto">
            <a:xfrm>
              <a:off x="3333" y="1403"/>
              <a:ext cx="84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clientSocket = </a:t>
              </a:r>
            </a:p>
            <a:p>
              <a:pPr algn="r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Socket()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</p:grpSp>
      <p:grpSp>
        <p:nvGrpSpPr>
          <p:cNvPr id="66565" name="Group 14"/>
          <p:cNvGrpSpPr>
            <a:grpSpLocks/>
          </p:cNvGrpSpPr>
          <p:nvPr/>
        </p:nvGrpSpPr>
        <p:grpSpPr bwMode="auto">
          <a:xfrm>
            <a:off x="1096963" y="3124200"/>
            <a:ext cx="5440362" cy="3352800"/>
            <a:chOff x="804" y="1968"/>
            <a:chExt cx="3427" cy="2112"/>
          </a:xfrm>
        </p:grpSpPr>
        <p:sp>
          <p:nvSpPr>
            <p:cNvPr id="66584" name="Text Box 15"/>
            <p:cNvSpPr txBox="1">
              <a:spLocks noChangeArrowheads="1"/>
            </p:cNvSpPr>
            <p:nvPr/>
          </p:nvSpPr>
          <p:spPr bwMode="auto">
            <a:xfrm>
              <a:off x="839" y="3641"/>
              <a:ext cx="9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close</a:t>
              </a:r>
            </a:p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connectionSocket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  <p:sp>
          <p:nvSpPr>
            <p:cNvPr id="66585" name="Line 16"/>
            <p:cNvSpPr>
              <a:spLocks noChangeShapeType="1"/>
            </p:cNvSpPr>
            <p:nvPr/>
          </p:nvSpPr>
          <p:spPr bwMode="auto">
            <a:xfrm>
              <a:off x="1290" y="3564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586" name="Freeform 17"/>
            <p:cNvSpPr>
              <a:spLocks/>
            </p:cNvSpPr>
            <p:nvPr/>
          </p:nvSpPr>
          <p:spPr bwMode="auto">
            <a:xfrm>
              <a:off x="804" y="1968"/>
              <a:ext cx="492" cy="2112"/>
            </a:xfrm>
            <a:custGeom>
              <a:avLst/>
              <a:gdLst>
                <a:gd name="T0" fmla="*/ 492 w 492"/>
                <a:gd name="T1" fmla="*/ 1968 h 2112"/>
                <a:gd name="T2" fmla="*/ 492 w 492"/>
                <a:gd name="T3" fmla="*/ 2112 h 2112"/>
                <a:gd name="T4" fmla="*/ 0 w 492"/>
                <a:gd name="T5" fmla="*/ 2112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6587" name="Group 18"/>
            <p:cNvGrpSpPr>
              <a:grpSpLocks/>
            </p:cNvGrpSpPr>
            <p:nvPr/>
          </p:nvGrpSpPr>
          <p:grpSpPr bwMode="auto">
            <a:xfrm>
              <a:off x="3365" y="3377"/>
              <a:ext cx="866" cy="692"/>
              <a:chOff x="3365" y="3377"/>
              <a:chExt cx="866" cy="692"/>
            </a:xfrm>
          </p:grpSpPr>
          <p:sp>
            <p:nvSpPr>
              <p:cNvPr id="66588" name="Text Box 19"/>
              <p:cNvSpPr txBox="1">
                <a:spLocks noChangeArrowheads="1"/>
              </p:cNvSpPr>
              <p:nvPr/>
            </p:nvSpPr>
            <p:spPr bwMode="auto">
              <a:xfrm>
                <a:off x="3365" y="3377"/>
                <a:ext cx="86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read reply from</a:t>
                </a:r>
              </a:p>
              <a:p>
                <a:pPr algn="l"/>
                <a:r>
                  <a:rPr lang="en-US" altLang="x-none" sz="1400">
                    <a:solidFill>
                      <a:srgbClr val="FF0000"/>
                    </a:solidFill>
                    <a:latin typeface="Arial" charset="0"/>
                  </a:rPr>
                  <a:t>clientSocket</a:t>
                </a:r>
                <a:endParaRPr lang="en-US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9" name="Text Box 20"/>
              <p:cNvSpPr txBox="1">
                <a:spLocks noChangeArrowheads="1"/>
              </p:cNvSpPr>
              <p:nvPr/>
            </p:nvSpPr>
            <p:spPr bwMode="auto">
              <a:xfrm>
                <a:off x="3389" y="3743"/>
                <a:ext cx="719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close</a:t>
                </a:r>
              </a:p>
              <a:p>
                <a:pPr algn="l"/>
                <a:r>
                  <a:rPr lang="en-US" altLang="x-none" sz="1400">
                    <a:solidFill>
                      <a:srgbClr val="FF0000"/>
                    </a:solidFill>
                    <a:latin typeface="Arial" charset="0"/>
                  </a:rPr>
                  <a:t>clientSocket</a:t>
                </a:r>
                <a:endParaRPr lang="en-US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0" name="Line 21"/>
              <p:cNvSpPr>
                <a:spLocks noChangeShapeType="1"/>
              </p:cNvSpPr>
              <p:nvPr/>
            </p:nvSpPr>
            <p:spPr bwMode="auto">
              <a:xfrm>
                <a:off x="3816" y="3690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66566" name="Text Box 22"/>
          <p:cNvSpPr txBox="1">
            <a:spLocks noChangeArrowheads="1"/>
          </p:cNvSpPr>
          <p:nvPr/>
        </p:nvSpPr>
        <p:spPr bwMode="auto">
          <a:xfrm>
            <a:off x="406400" y="1314450"/>
            <a:ext cx="3392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 (running on </a:t>
            </a:r>
            <a:r>
              <a:rPr lang="en-US" altLang="x-none" b="1">
                <a:solidFill>
                  <a:srgbClr val="000000"/>
                </a:solidFill>
                <a:latin typeface="Courier New" charset="0"/>
              </a:rPr>
              <a:t>hostid</a:t>
            </a: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)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6567" name="Text Box 23"/>
          <p:cNvSpPr txBox="1">
            <a:spLocks noChangeArrowheads="1"/>
          </p:cNvSpPr>
          <p:nvPr/>
        </p:nvSpPr>
        <p:spPr bwMode="auto">
          <a:xfrm>
            <a:off x="5076825" y="1333500"/>
            <a:ext cx="1008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grpSp>
        <p:nvGrpSpPr>
          <p:cNvPr id="66568" name="Group 24"/>
          <p:cNvGrpSpPr>
            <a:grpSpLocks/>
          </p:cNvGrpSpPr>
          <p:nvPr/>
        </p:nvGrpSpPr>
        <p:grpSpPr bwMode="auto">
          <a:xfrm>
            <a:off x="2754313" y="4010025"/>
            <a:ext cx="4041775" cy="1371600"/>
            <a:chOff x="1848" y="2526"/>
            <a:chExt cx="2546" cy="864"/>
          </a:xfrm>
        </p:grpSpPr>
        <p:sp>
          <p:nvSpPr>
            <p:cNvPr id="66579" name="Line 25"/>
            <p:cNvSpPr>
              <a:spLocks noChangeShapeType="1"/>
            </p:cNvSpPr>
            <p:nvPr/>
          </p:nvSpPr>
          <p:spPr bwMode="auto">
            <a:xfrm flipH="1">
              <a:off x="3792" y="2964"/>
              <a:ext cx="6" cy="42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6580" name="Group 26"/>
            <p:cNvGrpSpPr>
              <a:grpSpLocks/>
            </p:cNvGrpSpPr>
            <p:nvPr/>
          </p:nvGrpSpPr>
          <p:grpSpPr bwMode="auto">
            <a:xfrm>
              <a:off x="1848" y="2526"/>
              <a:ext cx="2546" cy="516"/>
              <a:chOff x="1848" y="2526"/>
              <a:chExt cx="2546" cy="516"/>
            </a:xfrm>
          </p:grpSpPr>
          <p:sp>
            <p:nvSpPr>
              <p:cNvPr id="66581" name="Text Box 27"/>
              <p:cNvSpPr txBox="1">
                <a:spLocks noChangeArrowheads="1"/>
              </p:cNvSpPr>
              <p:nvPr/>
            </p:nvSpPr>
            <p:spPr bwMode="auto">
              <a:xfrm>
                <a:off x="3335" y="2675"/>
                <a:ext cx="1059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400">
                    <a:solidFill>
                      <a:srgbClr val="000000"/>
                    </a:solidFill>
                    <a:latin typeface="Arial" charset="0"/>
                  </a:rPr>
                  <a:t>send request using</a:t>
                </a:r>
              </a:p>
              <a:p>
                <a:pPr algn="l"/>
                <a:r>
                  <a:rPr lang="en-US" altLang="x-none" sz="1400">
                    <a:solidFill>
                      <a:srgbClr val="FF0000"/>
                    </a:solidFill>
                    <a:latin typeface="Arial" charset="0"/>
                  </a:rPr>
                  <a:t>clientSocket</a:t>
                </a:r>
                <a:endParaRPr lang="en-US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2" name="Line 28"/>
              <p:cNvSpPr>
                <a:spLocks noChangeShapeType="1"/>
              </p:cNvSpPr>
              <p:nvPr/>
            </p:nvSpPr>
            <p:spPr bwMode="auto">
              <a:xfrm>
                <a:off x="3792" y="2526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583" name="Line 29"/>
              <p:cNvSpPr>
                <a:spLocks noChangeShapeType="1"/>
              </p:cNvSpPr>
              <p:nvPr/>
            </p:nvSpPr>
            <p:spPr bwMode="auto">
              <a:xfrm flipH="1">
                <a:off x="1848" y="2790"/>
                <a:ext cx="1518" cy="2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6569" name="Group 30"/>
          <p:cNvGrpSpPr>
            <a:grpSpLocks/>
          </p:cNvGrpSpPr>
          <p:nvPr/>
        </p:nvGrpSpPr>
        <p:grpSpPr bwMode="auto">
          <a:xfrm>
            <a:off x="1123950" y="4105275"/>
            <a:ext cx="4097338" cy="1487488"/>
            <a:chOff x="821" y="2586"/>
            <a:chExt cx="2581" cy="937"/>
          </a:xfrm>
        </p:grpSpPr>
        <p:sp>
          <p:nvSpPr>
            <p:cNvPr id="66574" name="Text Box 31"/>
            <p:cNvSpPr txBox="1">
              <a:spLocks noChangeArrowheads="1"/>
            </p:cNvSpPr>
            <p:nvPr/>
          </p:nvSpPr>
          <p:spPr bwMode="auto">
            <a:xfrm>
              <a:off x="821" y="2789"/>
              <a:ext cx="9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read request from</a:t>
              </a:r>
            </a:p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connectionSocket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  <p:sp>
          <p:nvSpPr>
            <p:cNvPr id="66575" name="Text Box 32"/>
            <p:cNvSpPr txBox="1">
              <a:spLocks noChangeArrowheads="1"/>
            </p:cNvSpPr>
            <p:nvPr/>
          </p:nvSpPr>
          <p:spPr bwMode="auto">
            <a:xfrm>
              <a:off x="851" y="3197"/>
              <a:ext cx="9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000000"/>
                  </a:solidFill>
                  <a:latin typeface="Arial" charset="0"/>
                </a:rPr>
                <a:t>write reply to</a:t>
              </a:r>
            </a:p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connectionSocket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  <p:sp>
          <p:nvSpPr>
            <p:cNvPr id="66576" name="Line 33"/>
            <p:cNvSpPr>
              <a:spLocks noChangeShapeType="1"/>
            </p:cNvSpPr>
            <p:nvPr/>
          </p:nvSpPr>
          <p:spPr bwMode="auto">
            <a:xfrm>
              <a:off x="1278" y="2586"/>
              <a:ext cx="0" cy="24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577" name="Line 34"/>
            <p:cNvSpPr>
              <a:spLocks noChangeShapeType="1"/>
            </p:cNvSpPr>
            <p:nvPr/>
          </p:nvSpPr>
          <p:spPr bwMode="auto">
            <a:xfrm flipH="1">
              <a:off x="1284" y="3090"/>
              <a:ext cx="6" cy="15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578" name="Line 35"/>
            <p:cNvSpPr>
              <a:spLocks noChangeShapeType="1"/>
            </p:cNvSpPr>
            <p:nvPr/>
          </p:nvSpPr>
          <p:spPr bwMode="auto">
            <a:xfrm>
              <a:off x="1866" y="3306"/>
              <a:ext cx="1536" cy="1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6570" name="Group 36"/>
          <p:cNvGrpSpPr>
            <a:grpSpLocks/>
          </p:cNvGrpSpPr>
          <p:nvPr/>
        </p:nvGrpSpPr>
        <p:grpSpPr bwMode="auto">
          <a:xfrm>
            <a:off x="2744788" y="3041650"/>
            <a:ext cx="2200275" cy="641350"/>
            <a:chOff x="1842" y="1916"/>
            <a:chExt cx="1386" cy="404"/>
          </a:xfrm>
        </p:grpSpPr>
        <p:sp>
          <p:nvSpPr>
            <p:cNvPr id="66572" name="Line 37"/>
            <p:cNvSpPr>
              <a:spLocks noChangeShapeType="1"/>
            </p:cNvSpPr>
            <p:nvPr/>
          </p:nvSpPr>
          <p:spPr bwMode="auto">
            <a:xfrm>
              <a:off x="1842" y="2130"/>
              <a:ext cx="13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6573" name="Text Box 38"/>
            <p:cNvSpPr txBox="1">
              <a:spLocks noChangeArrowheads="1"/>
            </p:cNvSpPr>
            <p:nvPr/>
          </p:nvSpPr>
          <p:spPr bwMode="auto">
            <a:xfrm>
              <a:off x="1887" y="1916"/>
              <a:ext cx="12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Comic Sans MS" charset="0"/>
                </a:rPr>
                <a:t>TCP </a:t>
              </a:r>
            </a:p>
            <a:p>
              <a:r>
                <a:rPr lang="en-US" altLang="x-none">
                  <a:solidFill>
                    <a:srgbClr val="FF0000"/>
                  </a:solidFill>
                  <a:latin typeface="Comic Sans MS" charset="0"/>
                </a:rPr>
                <a:t>connection setup</a:t>
              </a:r>
              <a:endParaRPr lang="en-US" altLang="x-none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66571" name="Object 3"/>
          <p:cNvGraphicFramePr>
            <a:graphicFrameLocks noChangeAspect="1"/>
          </p:cNvGraphicFramePr>
          <p:nvPr/>
        </p:nvGraphicFramePr>
        <p:xfrm>
          <a:off x="6262688" y="1420813"/>
          <a:ext cx="2881312" cy="194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0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688" y="1420813"/>
                        <a:ext cx="2881312" cy="194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0C7DF017-5D0A-474D-94D1-5A11F3A87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22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Server Flow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68610" name="Rectangle 20"/>
          <p:cNvSpPr>
            <a:spLocks noChangeArrowheads="1"/>
          </p:cNvSpPr>
          <p:nvPr/>
        </p:nvSpPr>
        <p:spPr bwMode="auto">
          <a:xfrm>
            <a:off x="965200" y="2257425"/>
            <a:ext cx="27686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connSocket = accept()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1" name="Rectangle 22"/>
          <p:cNvSpPr>
            <a:spLocks noChangeArrowheads="1"/>
          </p:cNvSpPr>
          <p:nvPr/>
        </p:nvSpPr>
        <p:spPr bwMode="auto">
          <a:xfrm>
            <a:off x="942975" y="1466850"/>
            <a:ext cx="2767013" cy="3079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400">
                <a:solidFill>
                  <a:srgbClr val="000000"/>
                </a:solidFill>
                <a:latin typeface="Arial" charset="0"/>
                <a:ea typeface="宋体" charset="-122"/>
              </a:rPr>
              <a:t>Create ServerSocket(6789)</a:t>
            </a:r>
            <a:endParaRPr lang="en-US" altLang="x-none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2" name="Rectangle 23"/>
          <p:cNvSpPr>
            <a:spLocks noChangeArrowheads="1"/>
          </p:cNvSpPr>
          <p:nvPr/>
        </p:nvSpPr>
        <p:spPr bwMode="auto">
          <a:xfrm>
            <a:off x="973138" y="2986088"/>
            <a:ext cx="2768600" cy="6508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read request from connSocket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3" name="Rectangle 24"/>
          <p:cNvSpPr>
            <a:spLocks noChangeArrowheads="1"/>
          </p:cNvSpPr>
          <p:nvPr/>
        </p:nvSpPr>
        <p:spPr bwMode="auto">
          <a:xfrm>
            <a:off x="1011238" y="4625975"/>
            <a:ext cx="2768600" cy="3683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Serve the request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4" name="Rectangle 26"/>
          <p:cNvSpPr>
            <a:spLocks noChangeArrowheads="1"/>
          </p:cNvSpPr>
          <p:nvPr/>
        </p:nvSpPr>
        <p:spPr bwMode="auto">
          <a:xfrm>
            <a:off x="1082675" y="5902325"/>
            <a:ext cx="27686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close connSocket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5" name="Line 27"/>
          <p:cNvSpPr>
            <a:spLocks noChangeShapeType="1"/>
          </p:cNvSpPr>
          <p:nvPr/>
        </p:nvSpPr>
        <p:spPr bwMode="auto">
          <a:xfrm>
            <a:off x="2322513" y="1846263"/>
            <a:ext cx="0" cy="392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6" name="Line 28"/>
          <p:cNvSpPr>
            <a:spLocks noChangeShapeType="1"/>
          </p:cNvSpPr>
          <p:nvPr/>
        </p:nvSpPr>
        <p:spPr bwMode="auto">
          <a:xfrm>
            <a:off x="2317750" y="2627313"/>
            <a:ext cx="0" cy="3476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7" name="Line 29"/>
          <p:cNvSpPr>
            <a:spLocks noChangeShapeType="1"/>
          </p:cNvSpPr>
          <p:nvPr/>
        </p:nvSpPr>
        <p:spPr bwMode="auto">
          <a:xfrm>
            <a:off x="2281238" y="3651250"/>
            <a:ext cx="4762" cy="768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8" name="Line 31"/>
          <p:cNvSpPr>
            <a:spLocks noChangeShapeType="1"/>
          </p:cNvSpPr>
          <p:nvPr/>
        </p:nvSpPr>
        <p:spPr bwMode="auto">
          <a:xfrm flipH="1">
            <a:off x="2278063" y="5105400"/>
            <a:ext cx="79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9" name="Freeform 32"/>
          <p:cNvSpPr>
            <a:spLocks/>
          </p:cNvSpPr>
          <p:nvPr/>
        </p:nvSpPr>
        <p:spPr bwMode="auto">
          <a:xfrm>
            <a:off x="522288" y="2049463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68620" name="Object 3"/>
          <p:cNvGraphicFramePr>
            <a:graphicFrameLocks noChangeAspect="1"/>
          </p:cNvGraphicFramePr>
          <p:nvPr/>
        </p:nvGraphicFramePr>
        <p:xfrm>
          <a:off x="4343400" y="304800"/>
          <a:ext cx="439737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3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"/>
                        <a:ext cx="439737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1" name="Rectangle 27"/>
          <p:cNvSpPr>
            <a:spLocks noChangeArrowheads="1"/>
          </p:cNvSpPr>
          <p:nvPr/>
        </p:nvSpPr>
        <p:spPr bwMode="auto">
          <a:xfrm>
            <a:off x="4953000" y="3581400"/>
            <a:ext cx="4117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>
              <a:buFontTx/>
              <a:buChar char="-"/>
            </a:pPr>
            <a:r>
              <a:rPr lang="en-US" altLang="zh-CN" sz="1800" b="1">
                <a:solidFill>
                  <a:srgbClr val="000000"/>
                </a:solidFill>
                <a:latin typeface="Arial" charset="0"/>
                <a:ea typeface="宋体" charset="-122"/>
              </a:rPr>
              <a:t>Welcome socket: the waiting room</a:t>
            </a:r>
          </a:p>
          <a:p>
            <a:pPr algn="l" eaLnBrk="1" hangingPunct="1">
              <a:buFontTx/>
              <a:buChar char="-"/>
            </a:pPr>
            <a:r>
              <a:rPr lang="en-US" altLang="x-none" sz="1800" b="1">
                <a:solidFill>
                  <a:srgbClr val="000000"/>
                </a:solidFill>
                <a:latin typeface="Arial" charset="0"/>
                <a:ea typeface="宋体" charset="-122"/>
              </a:rPr>
              <a:t>connSocket: the operation room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91A3D01-BFE5-B44B-88DF-33266C639D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23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28B1C5E-CB3C-EB4E-A619-951B75227282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24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ourier New" charset="0"/>
                <a:ea typeface="宋体" charset="-122"/>
              </a:rPr>
              <a:t>ServerSocket</a:t>
            </a:r>
            <a:endParaRPr lang="en-US" altLang="x-none">
              <a:latin typeface="Courier New" charset="0"/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7000"/>
            <a:ext cx="8356600" cy="50006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an unbound server socket.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socket, bound to the specified port.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socket and binds it to the specified local port number, with the specified backlog.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backlog, </a:t>
            </a:r>
            <a:r>
              <a:rPr lang="en-US" altLang="zh-CN" sz="1600" dirty="0" err="1">
                <a:ea typeface="宋体" charset="-122"/>
              </a:rPr>
              <a:t>InetAddress</a:t>
            </a:r>
            <a:r>
              <a:rPr lang="en-US" altLang="zh-CN" sz="1600" dirty="0">
                <a:ea typeface="宋体" charset="-122"/>
              </a:rPr>
              <a:t> </a:t>
            </a:r>
            <a:r>
              <a:rPr lang="en-US" altLang="zh-CN" sz="1600" dirty="0" err="1">
                <a:ea typeface="宋体" charset="-122"/>
              </a:rPr>
              <a:t>bindAddr</a:t>
            </a:r>
            <a:r>
              <a:rPr lang="en-US" altLang="zh-CN" sz="1600" dirty="0">
                <a:ea typeface="宋体" charset="-122"/>
              </a:rPr>
              <a:t>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with the specified port, listen backlog, and local IP address to bind to.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>
                <a:ea typeface="宋体" charset="-122"/>
              </a:rPr>
              <a:t>bind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SocketAddress</a:t>
            </a:r>
            <a:r>
              <a:rPr lang="en-US" altLang="zh-CN" sz="1600" dirty="0">
                <a:ea typeface="宋体" charset="-122"/>
              </a:rPr>
              <a:t> endpoint)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binds the </a:t>
            </a:r>
            <a:r>
              <a:rPr lang="en-US" altLang="zh-CN" sz="1400" dirty="0" err="1">
                <a:ea typeface="宋体" charset="-122"/>
              </a:rPr>
              <a:t>ServerSocket</a:t>
            </a:r>
            <a:r>
              <a:rPr lang="en-US" altLang="zh-CN" sz="1400" dirty="0">
                <a:ea typeface="宋体" charset="-122"/>
              </a:rPr>
              <a:t> to a specific address (IP address and port number). 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>
                <a:ea typeface="宋体" charset="-122"/>
              </a:rPr>
              <a:t>bind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SocketAddress</a:t>
            </a:r>
            <a:r>
              <a:rPr lang="en-US" altLang="zh-CN" sz="1600" dirty="0">
                <a:ea typeface="宋体" charset="-122"/>
              </a:rPr>
              <a:t> endpoint,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binds the </a:t>
            </a:r>
            <a:r>
              <a:rPr lang="en-US" altLang="zh-CN" sz="1400" dirty="0" err="1">
                <a:ea typeface="宋体" charset="-122"/>
              </a:rPr>
              <a:t>ServerSocket</a:t>
            </a:r>
            <a:r>
              <a:rPr lang="en-US" altLang="zh-CN" sz="1400" dirty="0">
                <a:ea typeface="宋体" charset="-122"/>
              </a:rPr>
              <a:t> to a specific address (IP address and port number).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dirty="0">
                <a:ea typeface="宋体" charset="-122"/>
              </a:rPr>
              <a:t>Socket </a:t>
            </a:r>
            <a:r>
              <a:rPr lang="en-US" altLang="zh-CN" sz="1600" b="1" dirty="0">
                <a:ea typeface="宋体" charset="-122"/>
              </a:rPr>
              <a:t>accept</a:t>
            </a:r>
            <a:r>
              <a:rPr lang="en-US" altLang="zh-CN" sz="1600" dirty="0">
                <a:ea typeface="宋体" charset="-122"/>
              </a:rPr>
              <a:t>()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listens for a connection to be made to this socket and accepts it.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800" b="1" dirty="0">
                <a:ea typeface="ＭＳ Ｐゴシック" charset="-128"/>
              </a:rPr>
              <a:t>close</a:t>
            </a:r>
            <a:r>
              <a:rPr lang="en-US" altLang="x-none" sz="1800" dirty="0">
                <a:ea typeface="ＭＳ Ｐゴシック" charset="-128"/>
              </a:rPr>
              <a:t>() </a:t>
            </a:r>
            <a:endParaRPr lang="en-US" altLang="zh-CN" sz="18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600" dirty="0">
                <a:ea typeface="宋体" charset="-122"/>
              </a:rPr>
              <a:t>c</a:t>
            </a:r>
            <a:r>
              <a:rPr lang="en-US" altLang="x-none" sz="1600" dirty="0">
                <a:ea typeface="ＭＳ Ｐゴシック" charset="-128"/>
              </a:rPr>
              <a:t>loses this socket.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234C43-A668-CF4A-8821-761715920426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25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ourier New" charset="0"/>
                <a:ea typeface="宋体" charset="-122"/>
              </a:rPr>
              <a:t>(Client)Socket</a:t>
            </a:r>
            <a:endParaRPr lang="en-US" altLang="x-none">
              <a:latin typeface="Courier New" charset="0"/>
              <a:ea typeface="ＭＳ Ｐゴシック" charset="-128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7000"/>
            <a:ext cx="8134350" cy="5461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address,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stream socket and connects it to the specified port number at the specified IP address. 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address,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port, 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localAddr</a:t>
            </a:r>
            <a:r>
              <a:rPr lang="en-US" altLang="x-none" sz="1600" dirty="0">
                <a:ea typeface="ＭＳ Ｐゴシック" charset="-128"/>
              </a:rPr>
              <a:t>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localPort</a:t>
            </a:r>
            <a:r>
              <a:rPr lang="en-US" altLang="x-none" sz="1600" dirty="0">
                <a:ea typeface="ＭＳ Ｐゴシック" charset="-128"/>
              </a:rPr>
              <a:t>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socket and connects it to the specified remote address on the specified remote port. 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(String host,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stream socket and connects it to the specified port number on the named host. 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bind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bindpoint</a:t>
            </a:r>
            <a:r>
              <a:rPr lang="en-US" altLang="x-none" sz="1600" dirty="0">
                <a:ea typeface="ＭＳ Ｐゴシック" charset="-128"/>
              </a:rPr>
              <a:t>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</a:t>
            </a:r>
            <a:r>
              <a:rPr lang="en-US" altLang="x-none" sz="1400" dirty="0">
                <a:ea typeface="ＭＳ Ｐゴシック" charset="-128"/>
              </a:rPr>
              <a:t>inds the socket to a local address. 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connect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endpoint)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onnects this socket to the</a:t>
            </a:r>
            <a:r>
              <a:rPr lang="en-US" altLang="zh-CN" sz="1400" dirty="0">
                <a:ea typeface="宋体" charset="-122"/>
              </a:rPr>
              <a:t> </a:t>
            </a:r>
            <a:r>
              <a:rPr lang="en-US" altLang="x-none" sz="1400" dirty="0">
                <a:ea typeface="ＭＳ Ｐゴシック" charset="-128"/>
              </a:rPr>
              <a:t>server. 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connect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endpoint,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timeout)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onnects this socket to the server with a specified timeout value.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dirty="0" err="1">
                <a:ea typeface="ＭＳ Ｐゴシック" charset="-128"/>
              </a:rPr>
              <a:t>InputStream</a:t>
            </a:r>
            <a:r>
              <a:rPr lang="en-US" altLang="x-none" sz="1600" dirty="0">
                <a:ea typeface="ＭＳ Ｐゴシック" charset="-128"/>
              </a:rPr>
              <a:t> </a:t>
            </a:r>
            <a:r>
              <a:rPr lang="en-US" altLang="x-none" sz="1600" b="1" dirty="0" err="1">
                <a:ea typeface="ＭＳ Ｐゴシック" charset="-128"/>
              </a:rPr>
              <a:t>getInputStream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r</a:t>
            </a:r>
            <a:r>
              <a:rPr lang="en-US" altLang="x-none" sz="1400" dirty="0">
                <a:ea typeface="ＭＳ Ｐゴシック" charset="-128"/>
              </a:rPr>
              <a:t>eturns an input stream for this socket.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dirty="0" err="1">
                <a:ea typeface="ＭＳ Ｐゴシック" charset="-128"/>
              </a:rPr>
              <a:t>OutputStream</a:t>
            </a:r>
            <a:r>
              <a:rPr lang="en-US" altLang="x-none" sz="1600" dirty="0">
                <a:ea typeface="ＭＳ Ｐゴシック" charset="-128"/>
              </a:rPr>
              <a:t> </a:t>
            </a:r>
            <a:r>
              <a:rPr lang="en-US" altLang="x-none" sz="1600" b="1" dirty="0" err="1">
                <a:ea typeface="ＭＳ Ｐゴシック" charset="-128"/>
              </a:rPr>
              <a:t>getOutputStream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r</a:t>
            </a:r>
            <a:r>
              <a:rPr lang="en-US" altLang="x-none" sz="1400" dirty="0">
                <a:ea typeface="ＭＳ Ｐゴシック" charset="-128"/>
              </a:rPr>
              <a:t>eturns an output stream for this socket.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close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loses this socket.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561EFF8-6F56-344E-84BF-E539C20AEDF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26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Simple TCP Example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74755" name="Object 2"/>
          <p:cNvGraphicFramePr>
            <a:graphicFrameLocks noGrp="1" noChangeAspect="1"/>
          </p:cNvGraphicFramePr>
          <p:nvPr>
            <p:ph type="body" sz="half" idx="1"/>
          </p:nvPr>
        </p:nvGraphicFramePr>
        <p:xfrm>
          <a:off x="3835400" y="1546225"/>
          <a:ext cx="5308600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8" name="Photo Editor Photo" r:id="rId4" imgW="11304762" imgH="9307224" progId="MSPhotoEd.3">
                  <p:embed/>
                </p:oleObj>
              </mc:Choice>
              <mc:Fallback>
                <p:oleObj name="Photo Editor Photo" r:id="rId4" imgW="11304762" imgH="9307224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374" r="12230"/>
                      <a:stretch>
                        <a:fillRect/>
                      </a:stretch>
                    </p:blipFill>
                    <p:spPr bwMode="auto">
                      <a:xfrm>
                        <a:off x="3835400" y="1546225"/>
                        <a:ext cx="5308600" cy="436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Rectangle 3"/>
          <p:cNvSpPr txBox="1">
            <a:spLocks noChangeArrowheads="1"/>
          </p:cNvSpPr>
          <p:nvPr/>
        </p:nvSpPr>
        <p:spPr bwMode="auto">
          <a:xfrm>
            <a:off x="236538" y="1620838"/>
            <a:ext cx="4114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FF0000"/>
                </a:solidFill>
                <a:latin typeface="Comic Sans MS" charset="0"/>
              </a:rPr>
              <a:t>Example client-server app:</a:t>
            </a:r>
            <a:endParaRPr lang="en-US" altLang="x-none">
              <a:solidFill>
                <a:srgbClr val="000000"/>
              </a:solidFill>
              <a:latin typeface="Comic Sans MS" charset="0"/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1) client reads line from standard input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inFromUser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 , sends to server via socket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outToServer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2) server reads line from socket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3) server converts line to uppercase, sends back to client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4) client reads, prints  modified line from socket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inFromServer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(TCP)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76802" name="Rectangle 3"/>
          <p:cNvSpPr>
            <a:spLocks noChangeArrowheads="1"/>
          </p:cNvSpPr>
          <p:nvPr/>
        </p:nvSpPr>
        <p:spPr bwMode="auto">
          <a:xfrm>
            <a:off x="2185988" y="1347788"/>
            <a:ext cx="6888162" cy="532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class TCPClient {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public static void main(String argv[]) throws Exception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String sentence;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String modifiedSentence;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BufferedReader inFromUser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new BufferedReader(new InputStreamReader(System.in));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sentence = inFromUser.readLine();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Socket clientSocket = new Socket(</a:t>
            </a:r>
            <a:r>
              <a:rPr lang="ja-JP" altLang="en-US" sz="18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ja-JP" sz="1800">
                <a:solidFill>
                  <a:srgbClr val="000000"/>
                </a:solidFill>
                <a:latin typeface="Arial" charset="0"/>
              </a:rPr>
              <a:t>server.name", 6789);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DataOutputStream outToServer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new DataOutputStream(clientSocket.getOutputStream());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</a:rPr>
              <a:t>        </a:t>
            </a:r>
          </a:p>
        </p:txBody>
      </p:sp>
      <p:sp>
        <p:nvSpPr>
          <p:cNvPr id="76803" name="Text Box 4"/>
          <p:cNvSpPr txBox="1">
            <a:spLocks noChangeArrowheads="1"/>
          </p:cNvSpPr>
          <p:nvPr/>
        </p:nvSpPr>
        <p:spPr bwMode="auto">
          <a:xfrm>
            <a:off x="700088" y="3810000"/>
            <a:ext cx="1533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input stream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4" name="Text Box 5"/>
          <p:cNvSpPr txBox="1">
            <a:spLocks noChangeArrowheads="1"/>
          </p:cNvSpPr>
          <p:nvPr/>
        </p:nvSpPr>
        <p:spPr bwMode="auto">
          <a:xfrm>
            <a:off x="166688" y="4633913"/>
            <a:ext cx="2068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client socket,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connect to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5" name="Text Box 6"/>
          <p:cNvSpPr txBox="1">
            <a:spLocks noChangeArrowheads="1"/>
          </p:cNvSpPr>
          <p:nvPr/>
        </p:nvSpPr>
        <p:spPr bwMode="auto">
          <a:xfrm>
            <a:off x="0" y="5549900"/>
            <a:ext cx="2216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output stream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attached 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6" name="Freeform 7"/>
          <p:cNvSpPr>
            <a:spLocks/>
          </p:cNvSpPr>
          <p:nvPr/>
        </p:nvSpPr>
        <p:spPr bwMode="auto">
          <a:xfrm>
            <a:off x="2081213" y="3890963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6807" name="Line 8"/>
          <p:cNvSpPr>
            <a:spLocks noChangeShapeType="1"/>
          </p:cNvSpPr>
          <p:nvPr/>
        </p:nvSpPr>
        <p:spPr bwMode="auto">
          <a:xfrm flipV="1">
            <a:off x="2214563" y="4152900"/>
            <a:ext cx="3619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08" name="Freeform 9"/>
          <p:cNvSpPr>
            <a:spLocks/>
          </p:cNvSpPr>
          <p:nvPr/>
        </p:nvSpPr>
        <p:spPr bwMode="auto">
          <a:xfrm>
            <a:off x="2081213" y="4733925"/>
            <a:ext cx="123825" cy="76676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09" name="Line 10"/>
          <p:cNvSpPr>
            <a:spLocks noChangeShapeType="1"/>
          </p:cNvSpPr>
          <p:nvPr/>
        </p:nvSpPr>
        <p:spPr bwMode="auto">
          <a:xfrm>
            <a:off x="2209800" y="5116513"/>
            <a:ext cx="423863" cy="3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10" name="Freeform 11"/>
          <p:cNvSpPr>
            <a:spLocks/>
          </p:cNvSpPr>
          <p:nvPr/>
        </p:nvSpPr>
        <p:spPr bwMode="auto">
          <a:xfrm>
            <a:off x="2109788" y="5648325"/>
            <a:ext cx="123825" cy="80486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11" name="Line 12"/>
          <p:cNvSpPr>
            <a:spLocks noChangeShapeType="1"/>
          </p:cNvSpPr>
          <p:nvPr/>
        </p:nvSpPr>
        <p:spPr bwMode="auto">
          <a:xfrm flipV="1">
            <a:off x="2238375" y="5748338"/>
            <a:ext cx="361950" cy="142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B163F5C-5E22-4342-861B-4036F8A2F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234C43-A668-CF4A-8821-761715920426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27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OutputStream</a:t>
            </a:r>
          </a:p>
        </p:txBody>
      </p:sp>
      <p:sp>
        <p:nvSpPr>
          <p:cNvPr id="78850" name="Content Placeholder 3"/>
          <p:cNvSpPr>
            <a:spLocks noGrp="1"/>
          </p:cNvSpPr>
          <p:nvPr>
            <p:ph idx="1"/>
          </p:nvPr>
        </p:nvSpPr>
        <p:spPr>
          <a:xfrm>
            <a:off x="533400" y="1479550"/>
            <a:ext cx="7772400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public abstract class </a:t>
            </a:r>
            <a:r>
              <a:rPr lang="en-US" altLang="x-none" sz="2000" dirty="0" err="1">
                <a:ea typeface="ＭＳ Ｐゴシック" charset="-128"/>
              </a:rPr>
              <a:t>OutputStream</a:t>
            </a:r>
            <a:endParaRPr lang="en-US" altLang="x-none" sz="20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abstract void write(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b)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write(byte[] data)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write(byte[] data,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offset,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length)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flush(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close(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endParaRPr lang="en-US" altLang="x-none" sz="1600" dirty="0">
              <a:ea typeface="ＭＳ Ｐゴシック" charset="-128"/>
            </a:endParaRPr>
          </a:p>
        </p:txBody>
      </p:sp>
      <p:sp>
        <p:nvSpPr>
          <p:cNvPr id="7885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7D381A6-E9AD-5044-A2FC-46D2991760A1}" type="slidenum">
              <a:rPr lang="en-US" altLang="x-none" sz="1400">
                <a:solidFill>
                  <a:srgbClr val="000000"/>
                </a:solidFill>
              </a:rPr>
              <a:pPr/>
              <a:t>28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InputStream</a:t>
            </a:r>
          </a:p>
        </p:txBody>
      </p:sp>
      <p:sp>
        <p:nvSpPr>
          <p:cNvPr id="808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public abstract class </a:t>
            </a:r>
            <a:r>
              <a:rPr lang="en-US" altLang="x-none" sz="2000" dirty="0" err="1">
                <a:ea typeface="ＭＳ Ｐゴシック" charset="-128"/>
              </a:rPr>
              <a:t>InputStream</a:t>
            </a:r>
            <a:br>
              <a:rPr lang="en-US" altLang="x-none" sz="2000" dirty="0">
                <a:ea typeface="ＭＳ Ｐゴシック" charset="-128"/>
              </a:rPr>
            </a:br>
            <a:endParaRPr lang="en-US" altLang="x-none" sz="20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abstract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read(byte[] input)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read(byte[] input,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offset,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length)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long skip(long n)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available(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close(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endParaRPr lang="en-US" altLang="x-none" sz="1600" dirty="0">
              <a:ea typeface="ＭＳ Ｐゴシック" charset="-128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29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>
                <a:ea typeface="ＭＳ Ｐゴシック" charset="-128"/>
              </a:rPr>
              <a:t>Recap: Connectionless UDP: Big Picture (Java version)</a:t>
            </a:r>
          </a:p>
        </p:txBody>
      </p:sp>
      <p:sp>
        <p:nvSpPr>
          <p:cNvPr id="46082" name="Freeform 4"/>
          <p:cNvSpPr>
            <a:spLocks/>
          </p:cNvSpPr>
          <p:nvPr/>
        </p:nvSpPr>
        <p:spPr bwMode="auto">
          <a:xfrm>
            <a:off x="1290638" y="3371850"/>
            <a:ext cx="876300" cy="2528888"/>
          </a:xfrm>
          <a:custGeom>
            <a:avLst/>
            <a:gdLst>
              <a:gd name="T0" fmla="*/ 2147483647 w 492"/>
              <a:gd name="T1" fmla="*/ 2147483647 h 2112"/>
              <a:gd name="T2" fmla="*/ 2147483647 w 492"/>
              <a:gd name="T3" fmla="*/ 2147483647 h 2112"/>
              <a:gd name="T4" fmla="*/ 0 w 492"/>
              <a:gd name="T5" fmla="*/ 2147483647 h 2112"/>
              <a:gd name="T6" fmla="*/ 0 w 492"/>
              <a:gd name="T7" fmla="*/ 0 h 2112"/>
              <a:gd name="T8" fmla="*/ 2147483647 w 492"/>
              <a:gd name="T9" fmla="*/ 0 h 2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2"/>
              <a:gd name="T16" fmla="*/ 0 h 2112"/>
              <a:gd name="T17" fmla="*/ 492 w 492"/>
              <a:gd name="T18" fmla="*/ 2112 h 21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2" h="2112">
                <a:moveTo>
                  <a:pt x="492" y="1968"/>
                </a:moveTo>
                <a:lnTo>
                  <a:pt x="492" y="2112"/>
                </a:lnTo>
                <a:lnTo>
                  <a:pt x="0" y="2112"/>
                </a:lnTo>
                <a:lnTo>
                  <a:pt x="0" y="0"/>
                </a:lnTo>
                <a:lnTo>
                  <a:pt x="402" y="0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083" name="Text Box 5"/>
          <p:cNvSpPr txBox="1">
            <a:spLocks noChangeArrowheads="1"/>
          </p:cNvSpPr>
          <p:nvPr/>
        </p:nvSpPr>
        <p:spPr bwMode="auto">
          <a:xfrm>
            <a:off x="5584825" y="5799138"/>
            <a:ext cx="11414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close</a:t>
            </a:r>
          </a:p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clientSocket</a:t>
            </a:r>
            <a:endParaRPr lang="en-US" altLang="x-none"/>
          </a:p>
        </p:txBody>
      </p:sp>
      <p:sp>
        <p:nvSpPr>
          <p:cNvPr id="46084" name="Line 6"/>
          <p:cNvSpPr>
            <a:spLocks noChangeShapeType="1"/>
          </p:cNvSpPr>
          <p:nvPr/>
        </p:nvSpPr>
        <p:spPr bwMode="auto">
          <a:xfrm>
            <a:off x="6262688" y="5715000"/>
            <a:ext cx="0" cy="3238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085" name="Text Box 7"/>
          <p:cNvSpPr txBox="1">
            <a:spLocks noChangeArrowheads="1"/>
          </p:cNvSpPr>
          <p:nvPr/>
        </p:nvSpPr>
        <p:spPr bwMode="auto">
          <a:xfrm>
            <a:off x="793750" y="1657350"/>
            <a:ext cx="3786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latin typeface="Comic Sans MS" charset="0"/>
              </a:rPr>
              <a:t>Server (running on </a:t>
            </a:r>
            <a:r>
              <a:rPr lang="en-US" altLang="x-none" b="1">
                <a:latin typeface="Courier New" charset="0"/>
              </a:rPr>
              <a:t>serv</a:t>
            </a:r>
            <a:r>
              <a:rPr lang="en-US" altLang="x-none">
                <a:latin typeface="Comic Sans MS" charset="0"/>
              </a:rPr>
              <a:t>)</a:t>
            </a:r>
            <a:endParaRPr lang="en-US" altLang="x-none"/>
          </a:p>
        </p:txBody>
      </p:sp>
      <p:sp>
        <p:nvSpPr>
          <p:cNvPr id="46086" name="Text Box 9"/>
          <p:cNvSpPr txBox="1">
            <a:spLocks noChangeArrowheads="1"/>
          </p:cNvSpPr>
          <p:nvPr/>
        </p:nvSpPr>
        <p:spPr bwMode="auto">
          <a:xfrm>
            <a:off x="5546725" y="5218113"/>
            <a:ext cx="13747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read reply from</a:t>
            </a:r>
          </a:p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clientSocket</a:t>
            </a:r>
            <a:endParaRPr lang="en-US" altLang="x-none"/>
          </a:p>
        </p:txBody>
      </p:sp>
      <p:sp>
        <p:nvSpPr>
          <p:cNvPr id="46087" name="Line 10"/>
          <p:cNvSpPr>
            <a:spLocks noChangeShapeType="1"/>
          </p:cNvSpPr>
          <p:nvPr/>
        </p:nvSpPr>
        <p:spPr bwMode="auto">
          <a:xfrm flipH="1">
            <a:off x="6134100" y="3981450"/>
            <a:ext cx="14288" cy="1219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46088" name="Group 12"/>
          <p:cNvGrpSpPr>
            <a:grpSpLocks/>
          </p:cNvGrpSpPr>
          <p:nvPr/>
        </p:nvGrpSpPr>
        <p:grpSpPr bwMode="auto">
          <a:xfrm>
            <a:off x="5394325" y="2149475"/>
            <a:ext cx="1635125" cy="738188"/>
            <a:chOff x="3233" y="1852"/>
            <a:chExt cx="1030" cy="465"/>
          </a:xfrm>
        </p:grpSpPr>
        <p:sp>
          <p:nvSpPr>
            <p:cNvPr id="46102" name="Text Box 13"/>
            <p:cNvSpPr txBox="1">
              <a:spLocks noChangeArrowheads="1"/>
            </p:cNvSpPr>
            <p:nvPr/>
          </p:nvSpPr>
          <p:spPr bwMode="auto">
            <a:xfrm>
              <a:off x="3233" y="1852"/>
              <a:ext cx="811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latin typeface="Arial" charset="0"/>
                </a:rPr>
                <a:t>create socket,</a:t>
              </a:r>
            </a:p>
            <a:p>
              <a:pPr algn="l"/>
              <a:endParaRPr lang="en-US" altLang="x-none"/>
            </a:p>
          </p:txBody>
        </p:sp>
        <p:sp>
          <p:nvSpPr>
            <p:cNvPr id="46103" name="Text Box 14"/>
            <p:cNvSpPr txBox="1">
              <a:spLocks noChangeArrowheads="1"/>
            </p:cNvSpPr>
            <p:nvPr/>
          </p:nvSpPr>
          <p:spPr bwMode="auto">
            <a:xfrm>
              <a:off x="3241" y="1991"/>
              <a:ext cx="102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clientSocket = </a:t>
              </a:r>
            </a:p>
            <a:p>
              <a:pPr algn="l"/>
              <a:r>
                <a:rPr lang="en-US" altLang="x-none" sz="1400">
                  <a:solidFill>
                    <a:srgbClr val="FF0000"/>
                  </a:solidFill>
                  <a:latin typeface="Arial" charset="0"/>
                </a:rPr>
                <a:t>DatagramSocket()</a:t>
              </a:r>
              <a:endParaRPr lang="en-US" altLang="x-none"/>
            </a:p>
          </p:txBody>
        </p:sp>
      </p:grpSp>
      <p:sp>
        <p:nvSpPr>
          <p:cNvPr id="46089" name="Text Box 15"/>
          <p:cNvSpPr txBox="1">
            <a:spLocks noChangeArrowheads="1"/>
          </p:cNvSpPr>
          <p:nvPr/>
        </p:nvSpPr>
        <p:spPr bwMode="auto">
          <a:xfrm>
            <a:off x="5270500" y="1638300"/>
            <a:ext cx="1008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latin typeface="Comic Sans MS" charset="0"/>
              </a:rPr>
              <a:t>Client</a:t>
            </a:r>
            <a:endParaRPr lang="en-US" altLang="x-none"/>
          </a:p>
        </p:txBody>
      </p:sp>
      <p:sp>
        <p:nvSpPr>
          <p:cNvPr id="46090" name="Text Box 16"/>
          <p:cNvSpPr txBox="1">
            <a:spLocks noChangeArrowheads="1"/>
          </p:cNvSpPr>
          <p:nvPr/>
        </p:nvSpPr>
        <p:spPr bwMode="auto">
          <a:xfrm>
            <a:off x="5394325" y="3240088"/>
            <a:ext cx="277971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Create </a:t>
            </a:r>
            <a:r>
              <a:rPr lang="en-US" altLang="x-none" sz="1400">
                <a:latin typeface="Comic Sans MS" charset="0"/>
              </a:rPr>
              <a:t>datagram using (</a:t>
            </a:r>
            <a:r>
              <a:rPr lang="en-US" altLang="x-none" sz="1400">
                <a:latin typeface="Courier New" charset="0"/>
              </a:rPr>
              <a:t>serv, </a:t>
            </a:r>
            <a:br>
              <a:rPr lang="en-US" altLang="x-none" sz="1400">
                <a:latin typeface="Courier New" charset="0"/>
              </a:rPr>
            </a:br>
            <a:r>
              <a:rPr lang="en-US" altLang="x-none" sz="1400">
                <a:latin typeface="Courier New" charset="0"/>
              </a:rPr>
              <a:t>x) as (dest addr. port),</a:t>
            </a:r>
            <a:br>
              <a:rPr lang="en-US" altLang="x-none" sz="1400">
                <a:latin typeface="Courier New" charset="0"/>
              </a:rPr>
            </a:br>
            <a:r>
              <a:rPr lang="en-US" altLang="x-none" sz="1400">
                <a:latin typeface="Arial" charset="0"/>
              </a:rPr>
              <a:t>send request using </a:t>
            </a:r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clientSocket</a:t>
            </a:r>
          </a:p>
        </p:txBody>
      </p:sp>
      <p:sp>
        <p:nvSpPr>
          <p:cNvPr id="46091" name="Line 17"/>
          <p:cNvSpPr>
            <a:spLocks noChangeShapeType="1"/>
          </p:cNvSpPr>
          <p:nvPr/>
        </p:nvSpPr>
        <p:spPr bwMode="auto">
          <a:xfrm>
            <a:off x="6091238" y="2924175"/>
            <a:ext cx="0" cy="3238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092" name="Line 18"/>
          <p:cNvSpPr>
            <a:spLocks noChangeShapeType="1"/>
          </p:cNvSpPr>
          <p:nvPr/>
        </p:nvSpPr>
        <p:spPr bwMode="auto">
          <a:xfrm flipH="1">
            <a:off x="2982913" y="3433763"/>
            <a:ext cx="2470150" cy="3095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093" name="Text Box 21"/>
          <p:cNvSpPr txBox="1">
            <a:spLocks noChangeArrowheads="1"/>
          </p:cNvSpPr>
          <p:nvPr/>
        </p:nvSpPr>
        <p:spPr bwMode="auto">
          <a:xfrm>
            <a:off x="1317625" y="2100263"/>
            <a:ext cx="15827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create socket,</a:t>
            </a:r>
          </a:p>
          <a:p>
            <a:pPr algn="l"/>
            <a:r>
              <a:rPr lang="en-US" altLang="x-none" sz="1400">
                <a:latin typeface="Arial" charset="0"/>
              </a:rPr>
              <a:t>port=</a:t>
            </a:r>
            <a:r>
              <a:rPr lang="en-US" altLang="x-none" sz="1400" b="1">
                <a:latin typeface="Courier New" charset="0"/>
              </a:rPr>
              <a:t>x</a:t>
            </a:r>
            <a:r>
              <a:rPr lang="en-US" altLang="x-none" sz="1400">
                <a:latin typeface="Arial" charset="0"/>
              </a:rPr>
              <a:t>, for</a:t>
            </a:r>
          </a:p>
          <a:p>
            <a:pPr algn="l"/>
            <a:r>
              <a:rPr lang="en-US" altLang="x-none" sz="1400">
                <a:latin typeface="Arial" charset="0"/>
              </a:rPr>
              <a:t>incoming request:</a:t>
            </a:r>
            <a:endParaRPr lang="en-US" altLang="x-none"/>
          </a:p>
        </p:txBody>
      </p:sp>
      <p:sp>
        <p:nvSpPr>
          <p:cNvPr id="46094" name="Text Box 22"/>
          <p:cNvSpPr txBox="1">
            <a:spLocks noChangeArrowheads="1"/>
          </p:cNvSpPr>
          <p:nvPr/>
        </p:nvSpPr>
        <p:spPr bwMode="auto">
          <a:xfrm>
            <a:off x="1330325" y="2713038"/>
            <a:ext cx="18097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serverSocket = </a:t>
            </a:r>
          </a:p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DatagramSocket(</a:t>
            </a:r>
            <a:r>
              <a:rPr lang="en-US" altLang="zh-CN" sz="1400">
                <a:solidFill>
                  <a:srgbClr val="FF0000"/>
                </a:solidFill>
                <a:latin typeface="Arial" charset="0"/>
                <a:ea typeface="宋体" charset="-122"/>
              </a:rPr>
              <a:t> x </a:t>
            </a:r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)</a:t>
            </a:r>
            <a:endParaRPr lang="en-US" altLang="x-none"/>
          </a:p>
        </p:txBody>
      </p:sp>
      <p:sp>
        <p:nvSpPr>
          <p:cNvPr id="46095" name="Line 23"/>
          <p:cNvSpPr>
            <a:spLocks noChangeShapeType="1"/>
          </p:cNvSpPr>
          <p:nvPr/>
        </p:nvSpPr>
        <p:spPr bwMode="auto">
          <a:xfrm>
            <a:off x="2052638" y="3219450"/>
            <a:ext cx="0" cy="34131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1431925" y="3508375"/>
            <a:ext cx="15811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read request from</a:t>
            </a:r>
          </a:p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serverSocket</a:t>
            </a:r>
            <a:endParaRPr lang="en-US" altLang="x-none"/>
          </a:p>
        </p:txBody>
      </p:sp>
      <p:sp>
        <p:nvSpPr>
          <p:cNvPr id="46097" name="Text Box 26"/>
          <p:cNvSpPr txBox="1">
            <a:spLocks noChangeArrowheads="1"/>
          </p:cNvSpPr>
          <p:nvPr/>
        </p:nvSpPr>
        <p:spPr bwMode="auto">
          <a:xfrm>
            <a:off x="1503363" y="5197475"/>
            <a:ext cx="1219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write reply to</a:t>
            </a:r>
          </a:p>
          <a:p>
            <a:pPr algn="l"/>
            <a:r>
              <a:rPr lang="en-US" altLang="x-none" sz="1400">
                <a:solidFill>
                  <a:srgbClr val="FF0000"/>
                </a:solidFill>
                <a:latin typeface="Arial" charset="0"/>
              </a:rPr>
              <a:t>serverSocket</a:t>
            </a:r>
          </a:p>
        </p:txBody>
      </p:sp>
      <p:sp>
        <p:nvSpPr>
          <p:cNvPr id="46098" name="Line 27"/>
          <p:cNvSpPr>
            <a:spLocks noChangeShapeType="1"/>
          </p:cNvSpPr>
          <p:nvPr/>
        </p:nvSpPr>
        <p:spPr bwMode="auto">
          <a:xfrm>
            <a:off x="2081213" y="3976688"/>
            <a:ext cx="0" cy="3143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099" name="Line 28"/>
          <p:cNvSpPr>
            <a:spLocks noChangeShapeType="1"/>
          </p:cNvSpPr>
          <p:nvPr/>
        </p:nvSpPr>
        <p:spPr bwMode="auto">
          <a:xfrm>
            <a:off x="2736850" y="5362575"/>
            <a:ext cx="2843213" cy="1666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100" name="Rectangle 31"/>
          <p:cNvSpPr>
            <a:spLocks noChangeArrowheads="1"/>
          </p:cNvSpPr>
          <p:nvPr/>
        </p:nvSpPr>
        <p:spPr bwMode="auto">
          <a:xfrm>
            <a:off x="1414463" y="4232275"/>
            <a:ext cx="26543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400">
                <a:latin typeface="Arial" charset="0"/>
              </a:rPr>
              <a:t>generate reply, create datagram using client</a:t>
            </a:r>
          </a:p>
          <a:p>
            <a:pPr algn="l"/>
            <a:r>
              <a:rPr lang="en-US" altLang="x-none" sz="1400">
                <a:latin typeface="Arial" charset="0"/>
              </a:rPr>
              <a:t>host address, port number</a:t>
            </a:r>
          </a:p>
        </p:txBody>
      </p:sp>
      <p:sp>
        <p:nvSpPr>
          <p:cNvPr id="46101" name="Line 32"/>
          <p:cNvSpPr>
            <a:spLocks noChangeShapeType="1"/>
          </p:cNvSpPr>
          <p:nvPr/>
        </p:nvSpPr>
        <p:spPr bwMode="auto">
          <a:xfrm>
            <a:off x="2070100" y="4894263"/>
            <a:ext cx="0" cy="3143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7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(TCP), cont.</a:t>
            </a:r>
          </a:p>
        </p:txBody>
      </p:sp>
      <p:sp>
        <p:nvSpPr>
          <p:cNvPr id="82946" name="Rectangle 3"/>
          <p:cNvSpPr>
            <a:spLocks noChangeArrowheads="1"/>
          </p:cNvSpPr>
          <p:nvPr/>
        </p:nvSpPr>
        <p:spPr bwMode="auto">
          <a:xfrm>
            <a:off x="2692400" y="1866900"/>
            <a:ext cx="64516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outToServer.writeBytes(sentence + '\n');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endParaRPr lang="en-US" altLang="x-none" sz="1800">
              <a:solidFill>
                <a:srgbClr val="000000"/>
              </a:solidFill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</a:rPr>
              <a:t>        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BufferedReader inFromServer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new BufferedReader(new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InputStreamReader(clientSocket.getInputStream()));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modifiedSentence = inFromServer.readLine();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System.out.println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("FROM SERVER: " + modifiedSentence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clientSocket.close();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     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82947" name="Text Box 6"/>
          <p:cNvSpPr txBox="1">
            <a:spLocks noChangeArrowheads="1"/>
          </p:cNvSpPr>
          <p:nvPr/>
        </p:nvSpPr>
        <p:spPr bwMode="auto">
          <a:xfrm>
            <a:off x="1052513" y="3817938"/>
            <a:ext cx="14684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Read line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from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82948" name="Group 12"/>
          <p:cNvGrpSpPr>
            <a:grpSpLocks/>
          </p:cNvGrpSpPr>
          <p:nvPr/>
        </p:nvGrpSpPr>
        <p:grpSpPr bwMode="auto">
          <a:xfrm>
            <a:off x="206375" y="2617788"/>
            <a:ext cx="2809875" cy="915987"/>
            <a:chOff x="114300" y="1849438"/>
            <a:chExt cx="2809875" cy="915987"/>
          </a:xfrm>
        </p:grpSpPr>
        <p:sp>
          <p:nvSpPr>
            <p:cNvPr id="82955" name="Text Box 4"/>
            <p:cNvSpPr txBox="1">
              <a:spLocks noChangeArrowheads="1"/>
            </p:cNvSpPr>
            <p:nvPr/>
          </p:nvSpPr>
          <p:spPr bwMode="auto">
            <a:xfrm>
              <a:off x="114300" y="1849438"/>
              <a:ext cx="2392363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Create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input stream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attached to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2956" name="Freeform 7"/>
            <p:cNvSpPr>
              <a:spLocks/>
            </p:cNvSpPr>
            <p:nvPr/>
          </p:nvSpPr>
          <p:spPr bwMode="auto">
            <a:xfrm>
              <a:off x="2466975" y="1919288"/>
              <a:ext cx="114300" cy="790575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57" name="Line 8"/>
            <p:cNvSpPr>
              <a:spLocks noChangeShapeType="1"/>
            </p:cNvSpPr>
            <p:nvPr/>
          </p:nvSpPr>
          <p:spPr bwMode="auto">
            <a:xfrm flipV="1">
              <a:off x="2581275" y="2324100"/>
              <a:ext cx="342900" cy="142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2949" name="Group 13"/>
          <p:cNvGrpSpPr>
            <a:grpSpLocks/>
          </p:cNvGrpSpPr>
          <p:nvPr/>
        </p:nvGrpSpPr>
        <p:grpSpPr bwMode="auto">
          <a:xfrm>
            <a:off x="1249363" y="1711325"/>
            <a:ext cx="1455737" cy="641350"/>
            <a:chOff x="1487488" y="3321050"/>
            <a:chExt cx="1455737" cy="641350"/>
          </a:xfrm>
        </p:grpSpPr>
        <p:sp>
          <p:nvSpPr>
            <p:cNvPr id="82952" name="Text Box 5"/>
            <p:cNvSpPr txBox="1">
              <a:spLocks noChangeArrowheads="1"/>
            </p:cNvSpPr>
            <p:nvPr/>
          </p:nvSpPr>
          <p:spPr bwMode="auto">
            <a:xfrm>
              <a:off x="1487488" y="3321050"/>
              <a:ext cx="1173162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Send line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to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2953" name="Freeform 9"/>
            <p:cNvSpPr>
              <a:spLocks/>
            </p:cNvSpPr>
            <p:nvPr/>
          </p:nvSpPr>
          <p:spPr bwMode="auto">
            <a:xfrm>
              <a:off x="2505075" y="3357563"/>
              <a:ext cx="123825" cy="585787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54" name="Line 10"/>
            <p:cNvSpPr>
              <a:spLocks noChangeShapeType="1"/>
            </p:cNvSpPr>
            <p:nvPr/>
          </p:nvSpPr>
          <p:spPr bwMode="auto">
            <a:xfrm flipV="1">
              <a:off x="2633663" y="3667125"/>
              <a:ext cx="309562" cy="1587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2950" name="Freeform 11"/>
          <p:cNvSpPr>
            <a:spLocks/>
          </p:cNvSpPr>
          <p:nvPr/>
        </p:nvSpPr>
        <p:spPr bwMode="auto">
          <a:xfrm>
            <a:off x="2395538" y="3894138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951" name="Line 12"/>
          <p:cNvSpPr>
            <a:spLocks noChangeShapeType="1"/>
          </p:cNvSpPr>
          <p:nvPr/>
        </p:nvSpPr>
        <p:spPr bwMode="auto">
          <a:xfrm flipV="1">
            <a:off x="2533650" y="4003675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Java server (TCP)</a:t>
            </a:r>
          </a:p>
        </p:txBody>
      </p:sp>
      <p:sp>
        <p:nvSpPr>
          <p:cNvPr id="84994" name="Rectangle 3"/>
          <p:cNvSpPr>
            <a:spLocks noChangeArrowheads="1"/>
          </p:cNvSpPr>
          <p:nvPr/>
        </p:nvSpPr>
        <p:spPr bwMode="auto">
          <a:xfrm>
            <a:off x="2565400" y="1309688"/>
            <a:ext cx="6262688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TCPServer {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clientSentence;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capitalizedSentence;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ServerSocket welcomeSocket = new ServerSocket(6789);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while(true)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Socket connectionSocket = welcomeSocket.accept();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InputStreamReader(connectionSocket.getInputStream()));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350838" y="3249613"/>
            <a:ext cx="20224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welcoming socket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at port 6789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4996" name="Freeform 7"/>
          <p:cNvSpPr>
            <a:spLocks/>
          </p:cNvSpPr>
          <p:nvPr/>
        </p:nvSpPr>
        <p:spPr bwMode="auto">
          <a:xfrm>
            <a:off x="2247900" y="330993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4997" name="Line 8"/>
          <p:cNvSpPr>
            <a:spLocks noChangeShapeType="1"/>
          </p:cNvSpPr>
          <p:nvPr/>
        </p:nvSpPr>
        <p:spPr bwMode="auto">
          <a:xfrm>
            <a:off x="2419350" y="384333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84998" name="Object 3"/>
          <p:cNvGraphicFramePr>
            <a:graphicFrameLocks noChangeAspect="1"/>
          </p:cNvGraphicFramePr>
          <p:nvPr/>
        </p:nvGraphicFramePr>
        <p:xfrm>
          <a:off x="5880100" y="234950"/>
          <a:ext cx="320833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1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234950"/>
                        <a:ext cx="320833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Rectangle 1"/>
          <p:cNvSpPr>
            <a:spLocks noChangeArrowheads="1"/>
          </p:cNvSpPr>
          <p:nvPr/>
        </p:nvSpPr>
        <p:spPr bwMode="auto">
          <a:xfrm>
            <a:off x="2633663" y="4243388"/>
            <a:ext cx="6272212" cy="2370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8704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% on MAC</a:t>
            </a:r>
          </a:p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start </a:t>
            </a:r>
            <a:r>
              <a:rPr lang="en-US" altLang="x-none" dirty="0" err="1">
                <a:ea typeface="ＭＳ Ｐゴシック" charset="-128"/>
              </a:rPr>
              <a:t>TCPServer</a:t>
            </a: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r>
              <a:rPr lang="en-US" altLang="x-none" dirty="0" err="1">
                <a:ea typeface="ＭＳ Ｐゴシック" charset="-128"/>
              </a:rPr>
              <a:t>wireshark</a:t>
            </a:r>
            <a:r>
              <a:rPr lang="en-US" altLang="x-none" dirty="0">
                <a:ea typeface="ＭＳ Ｐゴシック" charset="-128"/>
              </a:rPr>
              <a:t> to capture our TCP traffic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tcp.srcport</a:t>
            </a:r>
            <a:r>
              <a:rPr lang="en-US" altLang="x-none" dirty="0">
                <a:ea typeface="ＭＳ Ｐゴシック" charset="-128"/>
              </a:rPr>
              <a:t>==6789 or </a:t>
            </a:r>
            <a:r>
              <a:rPr lang="en-US" altLang="x-none" dirty="0" err="1">
                <a:ea typeface="ＭＳ Ｐゴシック" charset="-128"/>
              </a:rPr>
              <a:t>tcp.dstport</a:t>
            </a:r>
            <a:r>
              <a:rPr lang="en-US" altLang="x-none" dirty="0">
                <a:ea typeface="ＭＳ Ｐゴシック" charset="-128"/>
              </a:rPr>
              <a:t>==6789</a:t>
            </a: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</p:txBody>
      </p:sp>
      <p:sp>
        <p:nvSpPr>
          <p:cNvPr id="8704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F04AF9-1CEC-3C40-BB6C-C5D2A8FC959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32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Rectangle 2"/>
          <p:cNvSpPr>
            <a:spLocks noChangeArrowheads="1"/>
          </p:cNvSpPr>
          <p:nvPr/>
        </p:nvSpPr>
        <p:spPr bwMode="auto">
          <a:xfrm>
            <a:off x="533400" y="109538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Under the Hood: After Welcome (Server) Socket</a:t>
            </a:r>
            <a:endParaRPr lang="en-US" sz="3600" u="sng" dirty="0">
              <a:solidFill>
                <a:srgbClr val="3333CC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89090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9091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9092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89093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TCP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grpSp>
        <p:nvGrpSpPr>
          <p:cNvPr id="89094" name="Group 7"/>
          <p:cNvGrpSpPr>
            <a:grpSpLocks/>
          </p:cNvGrpSpPr>
          <p:nvPr/>
        </p:nvGrpSpPr>
        <p:grpSpPr bwMode="auto">
          <a:xfrm>
            <a:off x="885825" y="2279650"/>
            <a:ext cx="3060700" cy="914400"/>
            <a:chOff x="625" y="1436"/>
            <a:chExt cx="1786" cy="576"/>
          </a:xfrm>
        </p:grpSpPr>
        <p:sp>
          <p:nvSpPr>
            <p:cNvPr id="89119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20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095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89096" name="Line 11"/>
          <p:cNvSpPr>
            <a:spLocks noChangeShapeType="1"/>
          </p:cNvSpPr>
          <p:nvPr/>
        </p:nvSpPr>
        <p:spPr bwMode="auto">
          <a:xfrm>
            <a:off x="3495675" y="3317875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097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89098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TCP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sp>
        <p:nvSpPr>
          <p:cNvPr id="89099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9100" name="Group 15"/>
          <p:cNvGrpSpPr>
            <a:grpSpLocks/>
          </p:cNvGrpSpPr>
          <p:nvPr/>
        </p:nvGrpSpPr>
        <p:grpSpPr bwMode="auto">
          <a:xfrm>
            <a:off x="901700" y="4745038"/>
            <a:ext cx="3057525" cy="979487"/>
            <a:chOff x="670" y="2989"/>
            <a:chExt cx="1783" cy="617"/>
          </a:xfrm>
        </p:grpSpPr>
        <p:sp>
          <p:nvSpPr>
            <p:cNvPr id="89117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8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116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101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89102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89115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6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100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89103" name="Group 22"/>
          <p:cNvGrpSpPr>
            <a:grpSpLocks/>
          </p:cNvGrpSpPr>
          <p:nvPr/>
        </p:nvGrpSpPr>
        <p:grpSpPr bwMode="auto">
          <a:xfrm>
            <a:off x="5189538" y="2238375"/>
            <a:ext cx="3082925" cy="914400"/>
            <a:chOff x="625" y="1436"/>
            <a:chExt cx="1786" cy="576"/>
          </a:xfrm>
        </p:grpSpPr>
        <p:sp>
          <p:nvSpPr>
            <p:cNvPr id="89113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4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299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starting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104" name="Line 25"/>
          <p:cNvSpPr>
            <a:spLocks noChangeShapeType="1"/>
          </p:cNvSpPr>
          <p:nvPr/>
        </p:nvSpPr>
        <p:spPr bwMode="auto">
          <a:xfrm flipV="1">
            <a:off x="1349375" y="2601913"/>
            <a:ext cx="249238" cy="86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5" name="Text Box 26"/>
          <p:cNvSpPr txBox="1">
            <a:spLocks noChangeArrowheads="1"/>
          </p:cNvSpPr>
          <p:nvPr/>
        </p:nvSpPr>
        <p:spPr bwMode="auto">
          <a:xfrm>
            <a:off x="1008063" y="3457575"/>
            <a:ext cx="7080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local addr</a:t>
            </a:r>
          </a:p>
        </p:txBody>
      </p:sp>
      <p:sp>
        <p:nvSpPr>
          <p:cNvPr id="89106" name="Text Box 27"/>
          <p:cNvSpPr txBox="1">
            <a:spLocks noChangeArrowheads="1"/>
          </p:cNvSpPr>
          <p:nvPr/>
        </p:nvSpPr>
        <p:spPr bwMode="auto">
          <a:xfrm>
            <a:off x="1514475" y="3297238"/>
            <a:ext cx="6905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local port</a:t>
            </a:r>
          </a:p>
        </p:txBody>
      </p:sp>
      <p:sp>
        <p:nvSpPr>
          <p:cNvPr id="89107" name="Line 28"/>
          <p:cNvSpPr>
            <a:spLocks noChangeShapeType="1"/>
          </p:cNvSpPr>
          <p:nvPr/>
        </p:nvSpPr>
        <p:spPr bwMode="auto">
          <a:xfrm flipV="1">
            <a:off x="1828800" y="2601913"/>
            <a:ext cx="17463" cy="682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8" name="Line 29"/>
          <p:cNvSpPr>
            <a:spLocks noChangeShapeType="1"/>
          </p:cNvSpPr>
          <p:nvPr/>
        </p:nvSpPr>
        <p:spPr bwMode="auto">
          <a:xfrm flipH="1" flipV="1">
            <a:off x="2168525" y="2614613"/>
            <a:ext cx="115888" cy="1179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9" name="Text Box 30"/>
          <p:cNvSpPr txBox="1">
            <a:spLocks noChangeArrowheads="1"/>
          </p:cNvSpPr>
          <p:nvPr/>
        </p:nvSpPr>
        <p:spPr bwMode="auto">
          <a:xfrm>
            <a:off x="1868488" y="3776663"/>
            <a:ext cx="8493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remote addr</a:t>
            </a:r>
          </a:p>
        </p:txBody>
      </p:sp>
      <p:sp>
        <p:nvSpPr>
          <p:cNvPr id="89110" name="Line 31"/>
          <p:cNvSpPr>
            <a:spLocks noChangeShapeType="1"/>
          </p:cNvSpPr>
          <p:nvPr/>
        </p:nvSpPr>
        <p:spPr bwMode="auto">
          <a:xfrm flipH="1" flipV="1">
            <a:off x="2295525" y="2582863"/>
            <a:ext cx="274638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11" name="Text Box 32"/>
          <p:cNvSpPr txBox="1">
            <a:spLocks noChangeArrowheads="1"/>
          </p:cNvSpPr>
          <p:nvPr/>
        </p:nvSpPr>
        <p:spPr bwMode="auto">
          <a:xfrm>
            <a:off x="2293938" y="3536950"/>
            <a:ext cx="831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remote port</a:t>
            </a:r>
          </a:p>
        </p:txBody>
      </p:sp>
      <p:sp>
        <p:nvSpPr>
          <p:cNvPr id="89112" name="Text Box 33"/>
          <p:cNvSpPr txBox="1">
            <a:spLocks noChangeArrowheads="1"/>
          </p:cNvSpPr>
          <p:nvPr/>
        </p:nvSpPr>
        <p:spPr bwMode="auto">
          <a:xfrm>
            <a:off x="760413" y="6191250"/>
            <a:ext cx="3227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%netstat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–p </a:t>
            </a:r>
            <a:r>
              <a:rPr lang="en-US" altLang="zh-CN" dirty="0" err="1">
                <a:solidFill>
                  <a:srgbClr val="000000"/>
                </a:solidFill>
                <a:latin typeface="Comic Sans MS" charset="0"/>
                <a:ea typeface="宋体" charset="-122"/>
              </a:rPr>
              <a:t>tcp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 –n -a </a:t>
            </a:r>
            <a:endParaRPr lang="en-US" altLang="x-none" dirty="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After Client </a:t>
            </a: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Initiates C</a:t>
            </a: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onnect</a:t>
            </a: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ion</a:t>
            </a:r>
            <a:endParaRPr lang="en-US" sz="3600" u="sng" dirty="0">
              <a:solidFill>
                <a:srgbClr val="3333CC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91138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1139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1140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141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1142" name="Group 7"/>
          <p:cNvGrpSpPr>
            <a:grpSpLocks/>
          </p:cNvGrpSpPr>
          <p:nvPr/>
        </p:nvGrpSpPr>
        <p:grpSpPr bwMode="auto">
          <a:xfrm>
            <a:off x="885825" y="2279650"/>
            <a:ext cx="3060700" cy="914400"/>
            <a:chOff x="625" y="1436"/>
            <a:chExt cx="1786" cy="576"/>
          </a:xfrm>
        </p:grpSpPr>
        <p:sp>
          <p:nvSpPr>
            <p:cNvPr id="91159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60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43" name="Text Box 10"/>
          <p:cNvSpPr txBox="1">
            <a:spLocks noChangeArrowheads="1"/>
          </p:cNvSpPr>
          <p:nvPr/>
        </p:nvSpPr>
        <p:spPr bwMode="auto">
          <a:xfrm>
            <a:off x="1828800" y="1616075"/>
            <a:ext cx="1116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1144" name="Line 11"/>
          <p:cNvSpPr>
            <a:spLocks noChangeShapeType="1"/>
          </p:cNvSpPr>
          <p:nvPr/>
        </p:nvSpPr>
        <p:spPr bwMode="auto">
          <a:xfrm>
            <a:off x="2482850" y="3335338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1145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146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1147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1148" name="Group 15"/>
          <p:cNvGrpSpPr>
            <a:grpSpLocks/>
          </p:cNvGrpSpPr>
          <p:nvPr/>
        </p:nvGrpSpPr>
        <p:grpSpPr bwMode="auto">
          <a:xfrm>
            <a:off x="901700" y="4845050"/>
            <a:ext cx="3057525" cy="979488"/>
            <a:chOff x="670" y="2989"/>
            <a:chExt cx="1783" cy="617"/>
          </a:xfrm>
        </p:grpSpPr>
        <p:sp>
          <p:nvSpPr>
            <p:cNvPr id="91157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8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49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1150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1155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6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1151" name="Group 22"/>
          <p:cNvGrpSpPr>
            <a:grpSpLocks/>
          </p:cNvGrpSpPr>
          <p:nvPr/>
        </p:nvGrpSpPr>
        <p:grpSpPr bwMode="auto">
          <a:xfrm>
            <a:off x="5189538" y="2238375"/>
            <a:ext cx="3194050" cy="914400"/>
            <a:chOff x="625" y="1436"/>
            <a:chExt cx="1817" cy="576"/>
          </a:xfrm>
        </p:grpSpPr>
        <p:sp>
          <p:nvSpPr>
            <p:cNvPr id="91153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4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81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198.69.10.10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3333CC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52" name="Line 25"/>
          <p:cNvSpPr>
            <a:spLocks noChangeShapeType="1"/>
          </p:cNvSpPr>
          <p:nvPr/>
        </p:nvSpPr>
        <p:spPr bwMode="auto">
          <a:xfrm flipH="1">
            <a:off x="3970338" y="2732088"/>
            <a:ext cx="1193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74632" y="6161019"/>
            <a:ext cx="7799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ct val="20000"/>
              </a:spcBef>
              <a:buClr>
                <a:srgbClr val="3333CC"/>
              </a:buClr>
              <a:buSzPct val="85000"/>
            </a:pP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%ubun</a:t>
            </a:r>
            <a:r>
              <a:rPr lang="en-US" altLang="zh-CN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tu</a:t>
            </a: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 java </a:t>
            </a:r>
            <a:r>
              <a:rPr lang="en-US" altLang="x-none" sz="2800" kern="0" dirty="0" err="1">
                <a:solidFill>
                  <a:srgbClr val="000000"/>
                </a:solidFill>
                <a:latin typeface="Comic Sans MS"/>
                <a:cs typeface="ＭＳ Ｐゴシック" charset="0"/>
              </a:rPr>
              <a:t>TCPClient</a:t>
            </a: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 &lt;server&gt; 6789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Rectangle 2"/>
          <p:cNvSpPr>
            <a:spLocks noChangeArrowheads="1"/>
          </p:cNvSpPr>
          <p:nvPr/>
        </p:nvSpPr>
        <p:spPr bwMode="auto">
          <a:xfrm>
            <a:off x="533400" y="123825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Example: Client Connection Handshake Done</a:t>
            </a:r>
          </a:p>
        </p:txBody>
      </p:sp>
      <p:sp>
        <p:nvSpPr>
          <p:cNvPr id="93186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3187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3188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3190" name="Group 7"/>
          <p:cNvGrpSpPr>
            <a:grpSpLocks/>
          </p:cNvGrpSpPr>
          <p:nvPr/>
        </p:nvGrpSpPr>
        <p:grpSpPr bwMode="auto">
          <a:xfrm>
            <a:off x="885825" y="2279650"/>
            <a:ext cx="3060700" cy="1020763"/>
            <a:chOff x="625" y="1436"/>
            <a:chExt cx="1786" cy="612"/>
          </a:xfrm>
        </p:grpSpPr>
        <p:sp>
          <p:nvSpPr>
            <p:cNvPr id="93206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7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506" cy="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.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3191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3192" name="Line 11"/>
          <p:cNvSpPr>
            <a:spLocks noChangeShapeType="1"/>
          </p:cNvSpPr>
          <p:nvPr/>
        </p:nvSpPr>
        <p:spPr bwMode="auto">
          <a:xfrm>
            <a:off x="2482850" y="3335338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3193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3194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3195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3196" name="Group 15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93204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5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3197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3198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3202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3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3199" name="Group 22"/>
          <p:cNvGrpSpPr>
            <a:grpSpLocks/>
          </p:cNvGrpSpPr>
          <p:nvPr/>
        </p:nvGrpSpPr>
        <p:grpSpPr bwMode="auto">
          <a:xfrm>
            <a:off x="5189538" y="2238375"/>
            <a:ext cx="3194050" cy="914400"/>
            <a:chOff x="625" y="1436"/>
            <a:chExt cx="1818" cy="576"/>
          </a:xfrm>
        </p:grpSpPr>
        <p:sp>
          <p:nvSpPr>
            <p:cNvPr id="93200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1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81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ChangeArrowheads="1"/>
          </p:cNvSpPr>
          <p:nvPr/>
        </p:nvSpPr>
        <p:spPr bwMode="auto">
          <a:xfrm>
            <a:off x="533400" y="123825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3600" u="sng">
                <a:solidFill>
                  <a:srgbClr val="3333CC"/>
                </a:solidFill>
                <a:latin typeface="Comic Sans MS" charset="0"/>
              </a:rPr>
              <a:t>Example: Client Connection Handshake Done</a:t>
            </a:r>
          </a:p>
        </p:txBody>
      </p:sp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5235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5237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5238" name="Group 7"/>
          <p:cNvGrpSpPr>
            <a:grpSpLocks/>
          </p:cNvGrpSpPr>
          <p:nvPr/>
        </p:nvGrpSpPr>
        <p:grpSpPr bwMode="auto">
          <a:xfrm>
            <a:off x="885825" y="2279650"/>
            <a:ext cx="3060700" cy="960438"/>
            <a:chOff x="625" y="1436"/>
            <a:chExt cx="1786" cy="576"/>
          </a:xfrm>
        </p:grpSpPr>
        <p:sp>
          <p:nvSpPr>
            <p:cNvPr id="95258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9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11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5239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5240" name="Rectangle 11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5241" name="Text Box 12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5242" name="Line 13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5243" name="Group 14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95256" name="Rectangle 15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7" name="Text Box 16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5244" name="Text Box 17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5245" name="Group 18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5254" name="Rectangle 19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5" name="Text Box 20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5246" name="Group 21"/>
          <p:cNvGrpSpPr>
            <a:grpSpLocks/>
          </p:cNvGrpSpPr>
          <p:nvPr/>
        </p:nvGrpSpPr>
        <p:grpSpPr bwMode="auto">
          <a:xfrm>
            <a:off x="5189538" y="2238375"/>
            <a:ext cx="3187700" cy="914400"/>
            <a:chOff x="625" y="1436"/>
            <a:chExt cx="1847" cy="576"/>
          </a:xfrm>
        </p:grpSpPr>
        <p:sp>
          <p:nvSpPr>
            <p:cNvPr id="95252" name="Rectangle 22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3" name="Text Box 23"/>
            <p:cNvSpPr txBox="1">
              <a:spLocks noChangeArrowheads="1"/>
            </p:cNvSpPr>
            <p:nvPr/>
          </p:nvSpPr>
          <p:spPr bwMode="auto">
            <a:xfrm>
              <a:off x="625" y="1445"/>
              <a:ext cx="184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5247" name="Group 24"/>
          <p:cNvGrpSpPr>
            <a:grpSpLocks/>
          </p:cNvGrpSpPr>
          <p:nvPr/>
        </p:nvGrpSpPr>
        <p:grpSpPr bwMode="auto">
          <a:xfrm>
            <a:off x="904875" y="3387725"/>
            <a:ext cx="3130550" cy="960438"/>
            <a:chOff x="625" y="1436"/>
            <a:chExt cx="1827" cy="576"/>
          </a:xfrm>
        </p:grpSpPr>
        <p:sp>
          <p:nvSpPr>
            <p:cNvPr id="95250" name="Rectangle 25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1" name="Text Box 26"/>
            <p:cNvSpPr txBox="1">
              <a:spLocks noChangeArrowheads="1"/>
            </p:cNvSpPr>
            <p:nvPr/>
          </p:nvSpPr>
          <p:spPr bwMode="auto">
            <a:xfrm>
              <a:off x="625" y="1445"/>
              <a:ext cx="1827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state: 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established</a:t>
              </a:r>
              <a:endParaRPr lang="en-US" altLang="x-none" sz="1000">
                <a:solidFill>
                  <a:srgbClr val="FF0000"/>
                </a:solidFill>
                <a:latin typeface="Comic Sans MS" charset="0"/>
              </a:endParaRP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address: 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5: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49300" y="6146800"/>
            <a:ext cx="7967663" cy="692150"/>
            <a:chOff x="749300" y="6146800"/>
            <a:chExt cx="7967663" cy="692150"/>
          </a:xfrm>
        </p:grpSpPr>
        <p:sp>
          <p:nvSpPr>
            <p:cNvPr id="95248" name="Text Box 27"/>
            <p:cNvSpPr txBox="1">
              <a:spLocks noChangeArrowheads="1"/>
            </p:cNvSpPr>
            <p:nvPr/>
          </p:nvSpPr>
          <p:spPr bwMode="auto">
            <a:xfrm>
              <a:off x="749300" y="6472238"/>
              <a:ext cx="52165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Packet sent to the socket with </a:t>
              </a:r>
              <a:r>
                <a:rPr lang="en-US" altLang="x-none">
                  <a:solidFill>
                    <a:srgbClr val="FF0000"/>
                  </a:solidFill>
                  <a:latin typeface="Comic Sans MS" charset="0"/>
                </a:rPr>
                <a:t>the best match</a:t>
              </a:r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!</a:t>
              </a:r>
            </a:p>
          </p:txBody>
        </p:sp>
        <p:sp>
          <p:nvSpPr>
            <p:cNvPr id="95249" name="Text Box 28"/>
            <p:cNvSpPr txBox="1">
              <a:spLocks noChangeArrowheads="1"/>
            </p:cNvSpPr>
            <p:nvPr/>
          </p:nvSpPr>
          <p:spPr bwMode="auto">
            <a:xfrm>
              <a:off x="758825" y="6146800"/>
              <a:ext cx="79581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Packet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demutiplexing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is based on (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dst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addr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dst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port,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src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addr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src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port)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9728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What if more client connections than backlog allowed?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We continue to start java </a:t>
            </a:r>
            <a:r>
              <a:rPr lang="en-US" altLang="x-none" dirty="0" err="1">
                <a:ea typeface="ＭＳ Ｐゴシック" charset="-128"/>
              </a:rPr>
              <a:t>TCPClient</a:t>
            </a:r>
            <a:r>
              <a:rPr lang="en-US" altLang="x-none" dirty="0">
                <a:ea typeface="ＭＳ Ｐゴシック" charset="-128"/>
              </a:rPr>
              <a:t> </a:t>
            </a:r>
          </a:p>
        </p:txBody>
      </p:sp>
      <p:sp>
        <p:nvSpPr>
          <p:cNvPr id="9728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7F85FD1-EA2E-224A-BCA5-FCCE51B19D9D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37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83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Java server (TCP)</a:t>
            </a:r>
          </a:p>
        </p:txBody>
      </p:sp>
      <p:sp>
        <p:nvSpPr>
          <p:cNvPr id="99330" name="Rectangle 3"/>
          <p:cNvSpPr>
            <a:spLocks noChangeArrowheads="1"/>
          </p:cNvSpPr>
          <p:nvPr/>
        </p:nvSpPr>
        <p:spPr bwMode="auto">
          <a:xfrm>
            <a:off x="2565400" y="1309688"/>
            <a:ext cx="6262688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TCPServer {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clientSentence;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capitalizedSentence;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ServerSocket welcomeSocket = new ServerSocket(6789);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while(true)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Socket connectionSocket = welcomeSocket.accept();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InputStreamReader(connectionSocket.getInputStream()));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9331" name="Text Box 5"/>
          <p:cNvSpPr txBox="1">
            <a:spLocks noChangeArrowheads="1"/>
          </p:cNvSpPr>
          <p:nvPr/>
        </p:nvSpPr>
        <p:spPr bwMode="auto">
          <a:xfrm>
            <a:off x="207963" y="4337050"/>
            <a:ext cx="22145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Wait, on welcoming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socket for contact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by 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9332" name="Freeform 9"/>
          <p:cNvSpPr>
            <a:spLocks/>
          </p:cNvSpPr>
          <p:nvPr/>
        </p:nvSpPr>
        <p:spPr bwMode="auto">
          <a:xfrm>
            <a:off x="2314575" y="4424363"/>
            <a:ext cx="123825" cy="7667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9333" name="Line 10"/>
          <p:cNvSpPr>
            <a:spLocks noChangeShapeType="1"/>
          </p:cNvSpPr>
          <p:nvPr/>
        </p:nvSpPr>
        <p:spPr bwMode="auto">
          <a:xfrm>
            <a:off x="2452688" y="4864100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99334" name="Object 3"/>
          <p:cNvGraphicFramePr>
            <a:graphicFrameLocks noChangeAspect="1"/>
          </p:cNvGraphicFramePr>
          <p:nvPr/>
        </p:nvGraphicFramePr>
        <p:xfrm>
          <a:off x="5880100" y="234950"/>
          <a:ext cx="320833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7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234950"/>
                        <a:ext cx="320833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Rectangle 1"/>
          <p:cNvSpPr>
            <a:spLocks noChangeArrowheads="1"/>
          </p:cNvSpPr>
          <p:nvPr/>
        </p:nvSpPr>
        <p:spPr bwMode="auto">
          <a:xfrm>
            <a:off x="2968625" y="5268913"/>
            <a:ext cx="5691188" cy="1325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Example: Server accept()</a:t>
            </a:r>
          </a:p>
        </p:txBody>
      </p:sp>
      <p:sp>
        <p:nvSpPr>
          <p:cNvPr id="101378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1379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1381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101382" name="Group 7"/>
          <p:cNvGrpSpPr>
            <a:grpSpLocks/>
          </p:cNvGrpSpPr>
          <p:nvPr/>
        </p:nvGrpSpPr>
        <p:grpSpPr bwMode="auto">
          <a:xfrm>
            <a:off x="885825" y="2279650"/>
            <a:ext cx="3060700" cy="960438"/>
            <a:chOff x="625" y="1436"/>
            <a:chExt cx="1786" cy="576"/>
          </a:xfrm>
        </p:grpSpPr>
        <p:sp>
          <p:nvSpPr>
            <p:cNvPr id="101402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403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11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83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101384" name="Rectangle 11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1385" name="Text Box 12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101386" name="Line 13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01387" name="Group 14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101400" name="Rectangle 15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401" name="Text Box 16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88" name="Text Box 17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101389" name="Group 18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101398" name="Rectangle 19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9" name="Text Box 20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101390" name="Group 21"/>
          <p:cNvGrpSpPr>
            <a:grpSpLocks/>
          </p:cNvGrpSpPr>
          <p:nvPr/>
        </p:nvGrpSpPr>
        <p:grpSpPr bwMode="auto">
          <a:xfrm>
            <a:off x="5189538" y="2238375"/>
            <a:ext cx="3187700" cy="914400"/>
            <a:chOff x="625" y="1436"/>
            <a:chExt cx="1847" cy="576"/>
          </a:xfrm>
        </p:grpSpPr>
        <p:sp>
          <p:nvSpPr>
            <p:cNvPr id="101396" name="Rectangle 22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7" name="Text Box 23"/>
            <p:cNvSpPr txBox="1">
              <a:spLocks noChangeArrowheads="1"/>
            </p:cNvSpPr>
            <p:nvPr/>
          </p:nvSpPr>
          <p:spPr bwMode="auto">
            <a:xfrm>
              <a:off x="625" y="1445"/>
              <a:ext cx="184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101391" name="Group 24"/>
          <p:cNvGrpSpPr>
            <a:grpSpLocks/>
          </p:cNvGrpSpPr>
          <p:nvPr/>
        </p:nvGrpSpPr>
        <p:grpSpPr bwMode="auto">
          <a:xfrm>
            <a:off x="904875" y="3387725"/>
            <a:ext cx="3130550" cy="960438"/>
            <a:chOff x="625" y="1436"/>
            <a:chExt cx="1827" cy="576"/>
          </a:xfrm>
        </p:grpSpPr>
        <p:sp>
          <p:nvSpPr>
            <p:cNvPr id="101394" name="Rectangle 25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5" name="Text Box 26"/>
            <p:cNvSpPr txBox="1">
              <a:spLocks noChangeArrowheads="1"/>
            </p:cNvSpPr>
            <p:nvPr/>
          </p:nvSpPr>
          <p:spPr bwMode="auto">
            <a:xfrm>
              <a:off x="625" y="1445"/>
              <a:ext cx="1827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state: 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established</a:t>
              </a:r>
              <a:endParaRPr lang="en-US" altLang="x-none" sz="1000">
                <a:solidFill>
                  <a:srgbClr val="FF0000"/>
                </a:solidFill>
                <a:latin typeface="Comic Sans MS" charset="0"/>
              </a:endParaRP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address: 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5: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92" name="Rectangle 1"/>
          <p:cNvSpPr>
            <a:spLocks noChangeArrowheads="1"/>
          </p:cNvSpPr>
          <p:nvPr/>
        </p:nvSpPr>
        <p:spPr bwMode="auto">
          <a:xfrm>
            <a:off x="0" y="1423988"/>
            <a:ext cx="18049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connectionSocket </a:t>
            </a:r>
            <a:endParaRPr lang="en-US" altLang="x-none" sz="1600"/>
          </a:p>
        </p:txBody>
      </p:sp>
      <p:cxnSp>
        <p:nvCxnSpPr>
          <p:cNvPr id="101393" name="Straight Arrow Connector 3"/>
          <p:cNvCxnSpPr>
            <a:cxnSpLocks noChangeShapeType="1"/>
            <a:endCxn id="101395" idx="1"/>
          </p:cNvCxnSpPr>
          <p:nvPr/>
        </p:nvCxnSpPr>
        <p:spPr bwMode="auto">
          <a:xfrm>
            <a:off x="374650" y="1717675"/>
            <a:ext cx="530225" cy="203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A7FF3AE-BEF7-5C4D-9ED8-EF5001FDADA0}" type="slidenum">
              <a:rPr lang="en-US" altLang="x-none" sz="1400">
                <a:solidFill>
                  <a:srgbClr val="000000"/>
                </a:solidFill>
              </a:rPr>
              <a:pPr/>
              <a:t>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533400" y="239713"/>
            <a:ext cx="8264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3200" u="sng">
                <a:solidFill>
                  <a:srgbClr val="3333CC"/>
                </a:solidFill>
                <a:latin typeface="Comic Sans MS" charset="0"/>
                <a:ea typeface="宋体" charset="-122"/>
              </a:rPr>
              <a:t>Recap: UDP Sockets</a:t>
            </a:r>
            <a:endParaRPr lang="en-US" altLang="x-none" sz="3200" u="sng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48132" name="Rectangle 5"/>
          <p:cNvSpPr>
            <a:spLocks noChangeArrowheads="1"/>
          </p:cNvSpPr>
          <p:nvPr/>
        </p:nvSpPr>
        <p:spPr bwMode="auto">
          <a:xfrm>
            <a:off x="793750" y="2170113"/>
            <a:ext cx="3259138" cy="388461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666750" y="1981200"/>
            <a:ext cx="1235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UDP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sp>
        <p:nvSpPr>
          <p:cNvPr id="48134" name="Text Box 9"/>
          <p:cNvSpPr txBox="1">
            <a:spLocks noChangeArrowheads="1"/>
          </p:cNvSpPr>
          <p:nvPr/>
        </p:nvSpPr>
        <p:spPr bwMode="auto">
          <a:xfrm>
            <a:off x="1217613" y="1616075"/>
            <a:ext cx="2147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Public address: 128.36.59.2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Local address: 127.0.0.1</a:t>
            </a:r>
          </a:p>
        </p:txBody>
      </p:sp>
      <p:sp>
        <p:nvSpPr>
          <p:cNvPr id="48135" name="Rectangle 10"/>
          <p:cNvSpPr>
            <a:spLocks noChangeArrowheads="1"/>
          </p:cNvSpPr>
          <p:nvPr/>
        </p:nvSpPr>
        <p:spPr bwMode="auto">
          <a:xfrm>
            <a:off x="1063625" y="5375275"/>
            <a:ext cx="2830513" cy="560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8136" name="Line 11"/>
          <p:cNvSpPr>
            <a:spLocks noChangeShapeType="1"/>
          </p:cNvSpPr>
          <p:nvPr/>
        </p:nvSpPr>
        <p:spPr bwMode="auto">
          <a:xfrm flipH="1">
            <a:off x="2460625" y="4624388"/>
            <a:ext cx="4763" cy="614362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137" name="Text Box 12"/>
          <p:cNvSpPr txBox="1">
            <a:spLocks noChangeArrowheads="1"/>
          </p:cNvSpPr>
          <p:nvPr/>
        </p:nvSpPr>
        <p:spPr bwMode="auto">
          <a:xfrm>
            <a:off x="1046163" y="5384800"/>
            <a:ext cx="18272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{128.36.2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5: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53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48138" name="Rectangle 1"/>
          <p:cNvSpPr>
            <a:spLocks noChangeArrowheads="1"/>
          </p:cNvSpPr>
          <p:nvPr/>
        </p:nvSpPr>
        <p:spPr bwMode="auto">
          <a:xfrm>
            <a:off x="4244975" y="1849438"/>
            <a:ext cx="48990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urier New" charset="0"/>
              </a:rPr>
              <a:t>InetAddress sIP1 =       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urier New" charset="0"/>
              </a:rPr>
              <a:t>  InetAddress.</a:t>
            </a:r>
            <a:r>
              <a:rPr lang="en-US" altLang="x-none" sz="1600" i="1">
                <a:solidFill>
                  <a:srgbClr val="000000"/>
                </a:solidFill>
                <a:latin typeface="Courier New" charset="0"/>
              </a:rPr>
              <a:t>getByName(</a:t>
            </a:r>
            <a:r>
              <a:rPr lang="en-US" altLang="en-US" sz="1600" i="1">
                <a:solidFill>
                  <a:srgbClr val="000000"/>
                </a:solidFill>
                <a:latin typeface="Courier New" charset="0"/>
              </a:rPr>
              <a:t>“</a:t>
            </a:r>
            <a:r>
              <a:rPr lang="en-US" altLang="ja-JP" sz="1600" i="1">
                <a:solidFill>
                  <a:srgbClr val="000000"/>
                </a:solidFill>
                <a:latin typeface="Courier New" charset="0"/>
              </a:rPr>
              <a:t>localhost</a:t>
            </a:r>
            <a:r>
              <a:rPr lang="en-US" altLang="en-US" sz="1600" i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lang="en-US" altLang="ja-JP" sz="1600" i="1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urier New" charset="0"/>
              </a:rPr>
              <a:t>DatagramSocket ssock1 = </a:t>
            </a:r>
            <a:br>
              <a:rPr lang="en-US" altLang="x-none" sz="1600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urier New" charset="0"/>
              </a:rPr>
              <a:t>  new DatagramSocket(9876, sIP1); </a:t>
            </a:r>
          </a:p>
          <a:p>
            <a:pPr algn="l"/>
            <a:br>
              <a:rPr lang="en-US" altLang="x-none" sz="1600">
                <a:solidFill>
                  <a:srgbClr val="000000"/>
                </a:solidFill>
                <a:latin typeface="Courier New" charset="0"/>
              </a:rPr>
            </a:br>
            <a:endParaRPr lang="en-US" altLang="x-none" sz="1600">
              <a:solidFill>
                <a:srgbClr val="000000"/>
              </a:solidFill>
              <a:latin typeface="Courier New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urier New" charset="0"/>
              </a:rPr>
              <a:t>InetAddress sIP2 =               </a:t>
            </a:r>
            <a:br>
              <a:rPr lang="en-US" altLang="x-none" sz="1600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urier New" charset="0"/>
              </a:rPr>
              <a:t> InetAddress.</a:t>
            </a:r>
            <a:r>
              <a:rPr lang="en-US" altLang="x-none" sz="1600" i="1">
                <a:solidFill>
                  <a:srgbClr val="000000"/>
                </a:solidFill>
                <a:latin typeface="Courier New" charset="0"/>
              </a:rPr>
              <a:t>getByName(</a:t>
            </a:r>
            <a:r>
              <a:rPr lang="en-US" altLang="en-US" sz="1600" i="1">
                <a:solidFill>
                  <a:srgbClr val="000000"/>
                </a:solidFill>
                <a:latin typeface="Courier New" charset="0"/>
              </a:rPr>
              <a:t>“</a:t>
            </a:r>
            <a:r>
              <a:rPr lang="en-US" altLang="x-none" sz="1600" i="1">
                <a:solidFill>
                  <a:srgbClr val="000000"/>
                </a:solidFill>
                <a:latin typeface="Courier New" charset="0"/>
              </a:rPr>
              <a:t>128.36.59.2</a:t>
            </a:r>
            <a:r>
              <a:rPr lang="en-US" altLang="en-US" sz="1600" i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lang="en-US" altLang="x-none" sz="1600" i="1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urier New" charset="0"/>
              </a:rPr>
              <a:t>DatagramSocket ssock2 = </a:t>
            </a:r>
            <a:br>
              <a:rPr lang="en-US" altLang="x-none" sz="1600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urier New" charset="0"/>
              </a:rPr>
              <a:t>  new DatagramSocket(9876,sIP2); </a:t>
            </a:r>
          </a:p>
          <a:p>
            <a:pPr algn="l"/>
            <a:endParaRPr lang="en-US" altLang="x-none" sz="1600" i="1">
              <a:solidFill>
                <a:srgbClr val="000000"/>
              </a:solidFill>
              <a:latin typeface="Courier New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urier New" charset="0"/>
              </a:rPr>
              <a:t>DatagramSocket serverSocket = </a:t>
            </a:r>
            <a:br>
              <a:rPr lang="en-US" altLang="x-none" sz="1600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urier New" charset="0"/>
              </a:rPr>
              <a:t>  new DatagramSocket(6789);</a:t>
            </a:r>
            <a:endParaRPr lang="en-US" altLang="x-none" sz="1600" i="1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48139" name="Group 2"/>
          <p:cNvGrpSpPr>
            <a:grpSpLocks/>
          </p:cNvGrpSpPr>
          <p:nvPr/>
        </p:nvGrpSpPr>
        <p:grpSpPr bwMode="auto">
          <a:xfrm>
            <a:off x="992188" y="2332038"/>
            <a:ext cx="2865437" cy="1370012"/>
            <a:chOff x="992188" y="2279650"/>
            <a:chExt cx="2865270" cy="1370659"/>
          </a:xfrm>
        </p:grpSpPr>
        <p:sp>
          <p:nvSpPr>
            <p:cNvPr id="48147" name="Rectangle 7"/>
            <p:cNvSpPr>
              <a:spLocks noChangeArrowheads="1"/>
            </p:cNvSpPr>
            <p:nvPr/>
          </p:nvSpPr>
          <p:spPr bwMode="auto">
            <a:xfrm>
              <a:off x="996950" y="2279650"/>
              <a:ext cx="2830348" cy="5606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8" name="Text Box 8"/>
            <p:cNvSpPr txBox="1">
              <a:spLocks noChangeArrowheads="1"/>
            </p:cNvSpPr>
            <p:nvPr/>
          </p:nvSpPr>
          <p:spPr bwMode="auto">
            <a:xfrm>
              <a:off x="992188" y="2349533"/>
              <a:ext cx="1742973" cy="40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{127.0.0.1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9876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snd/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buf:</a:t>
              </a:r>
            </a:p>
          </p:txBody>
        </p:sp>
        <p:sp>
          <p:nvSpPr>
            <p:cNvPr id="48149" name="Rectangle 7"/>
            <p:cNvSpPr>
              <a:spLocks noChangeArrowheads="1"/>
            </p:cNvSpPr>
            <p:nvPr/>
          </p:nvSpPr>
          <p:spPr bwMode="auto">
            <a:xfrm>
              <a:off x="1027111" y="3089657"/>
              <a:ext cx="2830347" cy="5606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50" name="Text Box 8"/>
            <p:cNvSpPr txBox="1">
              <a:spLocks noChangeArrowheads="1"/>
            </p:cNvSpPr>
            <p:nvPr/>
          </p:nvSpPr>
          <p:spPr bwMode="auto">
            <a:xfrm>
              <a:off x="1022348" y="3159540"/>
              <a:ext cx="1919176" cy="40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{128.36.59.2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9876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snd/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buf:</a:t>
              </a:r>
            </a:p>
          </p:txBody>
        </p:sp>
      </p:grpSp>
      <p:cxnSp>
        <p:nvCxnSpPr>
          <p:cNvPr id="48140" name="Straight Arrow Connector 4"/>
          <p:cNvCxnSpPr>
            <a:cxnSpLocks noChangeShapeType="1"/>
            <a:endCxn id="48147" idx="3"/>
          </p:cNvCxnSpPr>
          <p:nvPr/>
        </p:nvCxnSpPr>
        <p:spPr bwMode="auto">
          <a:xfrm flipH="1" flipV="1">
            <a:off x="3827463" y="2611438"/>
            <a:ext cx="452437" cy="6985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48141" name="Line 22"/>
          <p:cNvSpPr>
            <a:spLocks noChangeShapeType="1"/>
          </p:cNvSpPr>
          <p:nvPr/>
        </p:nvSpPr>
        <p:spPr bwMode="auto">
          <a:xfrm>
            <a:off x="2728913" y="2500313"/>
            <a:ext cx="1557337" cy="52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142" name="Line 22"/>
          <p:cNvSpPr>
            <a:spLocks noChangeShapeType="1"/>
          </p:cNvSpPr>
          <p:nvPr/>
        </p:nvSpPr>
        <p:spPr bwMode="auto">
          <a:xfrm>
            <a:off x="2627313" y="3452813"/>
            <a:ext cx="1738312" cy="515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143" name="Rectangle 7"/>
          <p:cNvSpPr>
            <a:spLocks noChangeArrowheads="1"/>
          </p:cNvSpPr>
          <p:nvPr/>
        </p:nvSpPr>
        <p:spPr bwMode="auto">
          <a:xfrm>
            <a:off x="1023938" y="3919538"/>
            <a:ext cx="2830512" cy="560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8144" name="Text Box 8"/>
          <p:cNvSpPr txBox="1">
            <a:spLocks noChangeArrowheads="1"/>
          </p:cNvSpPr>
          <p:nvPr/>
        </p:nvSpPr>
        <p:spPr bwMode="auto">
          <a:xfrm>
            <a:off x="1019175" y="3989388"/>
            <a:ext cx="1285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address:  {*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:</a:t>
            </a:r>
            <a:r>
              <a:rPr lang="en-US" altLang="zh-CN" sz="1000" b="1">
                <a:solidFill>
                  <a:srgbClr val="000000"/>
                </a:solidFill>
                <a:latin typeface="Comic Sans MS" charset="0"/>
                <a:ea typeface="宋体" charset="-122"/>
              </a:rPr>
              <a:t>6789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}</a:t>
            </a:r>
          </a:p>
          <a:p>
            <a:pPr algn="l"/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snd/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recv</a:t>
            </a:r>
            <a:r>
              <a:rPr lang="en-US" altLang="zh-CN" sz="100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buf:</a:t>
            </a:r>
          </a:p>
        </p:txBody>
      </p:sp>
      <p:sp>
        <p:nvSpPr>
          <p:cNvPr id="48145" name="Line 22"/>
          <p:cNvSpPr>
            <a:spLocks noChangeShapeType="1"/>
          </p:cNvSpPr>
          <p:nvPr/>
        </p:nvSpPr>
        <p:spPr bwMode="auto">
          <a:xfrm>
            <a:off x="2660650" y="4094163"/>
            <a:ext cx="1625600" cy="814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146" name="Text Box 21"/>
          <p:cNvSpPr txBox="1">
            <a:spLocks noChangeArrowheads="1"/>
          </p:cNvSpPr>
          <p:nvPr/>
        </p:nvSpPr>
        <p:spPr bwMode="auto">
          <a:xfrm>
            <a:off x="741363" y="6256338"/>
            <a:ext cx="7032625" cy="3698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UDP demutiplexing is based on matching (dst address, dst port) </a:t>
            </a:r>
          </a:p>
        </p:txBody>
      </p:sp>
    </p:spTree>
    <p:extLst>
      <p:ext uri="{BB962C8B-B14F-4D97-AF65-F5344CB8AC3E}">
        <p14:creationId xmlns:p14="http://schemas.microsoft.com/office/powerpoint/2010/main" val="142825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server (TCP): Processing</a:t>
            </a:r>
          </a:p>
        </p:txBody>
      </p:sp>
      <p:sp>
        <p:nvSpPr>
          <p:cNvPr id="103426" name="Rectangle 3"/>
          <p:cNvSpPr>
            <a:spLocks noChangeArrowheads="1"/>
          </p:cNvSpPr>
          <p:nvPr/>
        </p:nvSpPr>
        <p:spPr bwMode="auto">
          <a:xfrm>
            <a:off x="1897063" y="1338263"/>
            <a:ext cx="6999287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    InputStreamReader(connectionSocket.getInputStream()));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clientSentence = inFromClient.readLine();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capitalizedSentence = clientSentence.toUpperCase() + '\n';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DataOutputStream  outToClient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new DataOutputStream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(connectionSocket.getOutputStream());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outToClient.writeBytes(capitalizedSentence);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altLang="x-none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03427" name="Group 16"/>
          <p:cNvGrpSpPr>
            <a:grpSpLocks/>
          </p:cNvGrpSpPr>
          <p:nvPr/>
        </p:nvGrpSpPr>
        <p:grpSpPr bwMode="auto">
          <a:xfrm>
            <a:off x="573088" y="2554288"/>
            <a:ext cx="1804987" cy="641350"/>
            <a:chOff x="738188" y="2813939"/>
            <a:chExt cx="1804987" cy="641350"/>
          </a:xfrm>
        </p:grpSpPr>
        <p:sp>
          <p:nvSpPr>
            <p:cNvPr id="103432" name="Text Box 4"/>
            <p:cNvSpPr txBox="1">
              <a:spLocks noChangeArrowheads="1"/>
            </p:cNvSpPr>
            <p:nvPr/>
          </p:nvSpPr>
          <p:spPr bwMode="auto">
            <a:xfrm>
              <a:off x="738188" y="2813939"/>
              <a:ext cx="148272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Read in  line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from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03433" name="Freeform 6"/>
            <p:cNvSpPr>
              <a:spLocks/>
            </p:cNvSpPr>
            <p:nvPr/>
          </p:nvSpPr>
          <p:spPr bwMode="auto">
            <a:xfrm>
              <a:off x="2028825" y="2813939"/>
              <a:ext cx="161925" cy="533400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3434" name="Line 7"/>
            <p:cNvSpPr>
              <a:spLocks noChangeShapeType="1"/>
            </p:cNvSpPr>
            <p:nvPr/>
          </p:nvSpPr>
          <p:spPr bwMode="auto">
            <a:xfrm flipV="1">
              <a:off x="2209800" y="3113976"/>
              <a:ext cx="333375" cy="476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3428" name="Text Box 6"/>
          <p:cNvSpPr txBox="1">
            <a:spLocks noChangeArrowheads="1"/>
          </p:cNvSpPr>
          <p:nvPr/>
        </p:nvSpPr>
        <p:spPr bwMode="auto">
          <a:xfrm>
            <a:off x="-92075" y="1500188"/>
            <a:ext cx="20939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 input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stream, attached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3429" name="Freeform 11"/>
          <p:cNvSpPr>
            <a:spLocks/>
          </p:cNvSpPr>
          <p:nvPr/>
        </p:nvSpPr>
        <p:spPr bwMode="auto">
          <a:xfrm>
            <a:off x="1885950" y="1608138"/>
            <a:ext cx="152400" cy="7381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0" name="Line 12"/>
          <p:cNvSpPr>
            <a:spLocks noChangeShapeType="1"/>
          </p:cNvSpPr>
          <p:nvPr/>
        </p:nvSpPr>
        <p:spPr bwMode="auto">
          <a:xfrm flipV="1">
            <a:off x="2043113" y="1803400"/>
            <a:ext cx="6477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1" name="Rectangle 1"/>
          <p:cNvSpPr>
            <a:spLocks noChangeArrowheads="1"/>
          </p:cNvSpPr>
          <p:nvPr/>
        </p:nvSpPr>
        <p:spPr bwMode="auto">
          <a:xfrm>
            <a:off x="2662238" y="3641725"/>
            <a:ext cx="6105525" cy="127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80400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server (TCP): Output</a:t>
            </a:r>
          </a:p>
        </p:txBody>
      </p:sp>
      <p:sp>
        <p:nvSpPr>
          <p:cNvPr id="105474" name="Rectangle 3"/>
          <p:cNvSpPr>
            <a:spLocks noChangeArrowheads="1"/>
          </p:cNvSpPr>
          <p:nvPr/>
        </p:nvSpPr>
        <p:spPr bwMode="auto">
          <a:xfrm>
            <a:off x="1897063" y="1338263"/>
            <a:ext cx="6999287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    InputStreamReader(connectionSocket.getInputStream()));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clientSentence = inFromClient.readLine();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capitalizedSentence = clientSentence.toUpperCase() + '\n';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DataOutputStream  outToClient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new DataOutputStream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(connectionSocket.getOutputStream());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outToClient.writeBytes(capitalizedSentence);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altLang="x-none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05475" name="Group 15"/>
          <p:cNvGrpSpPr>
            <a:grpSpLocks/>
          </p:cNvGrpSpPr>
          <p:nvPr/>
        </p:nvGrpSpPr>
        <p:grpSpPr bwMode="auto">
          <a:xfrm>
            <a:off x="0" y="3341688"/>
            <a:ext cx="2373313" cy="915987"/>
            <a:chOff x="127000" y="1735138"/>
            <a:chExt cx="2373313" cy="915987"/>
          </a:xfrm>
        </p:grpSpPr>
        <p:sp>
          <p:nvSpPr>
            <p:cNvPr id="105483" name="Text Box 5"/>
            <p:cNvSpPr txBox="1">
              <a:spLocks noChangeArrowheads="1"/>
            </p:cNvSpPr>
            <p:nvPr/>
          </p:nvSpPr>
          <p:spPr bwMode="auto">
            <a:xfrm>
              <a:off x="127000" y="1735138"/>
              <a:ext cx="2093913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Create output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stream, attached 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to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05484" name="Freeform 8"/>
            <p:cNvSpPr>
              <a:spLocks/>
            </p:cNvSpPr>
            <p:nvPr/>
          </p:nvSpPr>
          <p:spPr bwMode="auto">
            <a:xfrm>
              <a:off x="2057400" y="1795463"/>
              <a:ext cx="133350" cy="814387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85" name="Line 9"/>
            <p:cNvSpPr>
              <a:spLocks noChangeShapeType="1"/>
            </p:cNvSpPr>
            <p:nvPr/>
          </p:nvSpPr>
          <p:spPr bwMode="auto">
            <a:xfrm flipV="1">
              <a:off x="2214563" y="2347913"/>
              <a:ext cx="285750" cy="1428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5476" name="Text Box 10"/>
          <p:cNvSpPr txBox="1">
            <a:spLocks noChangeArrowheads="1"/>
          </p:cNvSpPr>
          <p:nvPr/>
        </p:nvSpPr>
        <p:spPr bwMode="auto">
          <a:xfrm>
            <a:off x="344488" y="4521200"/>
            <a:ext cx="168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Write out line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5477" name="Freeform 11"/>
          <p:cNvSpPr>
            <a:spLocks/>
          </p:cNvSpPr>
          <p:nvPr/>
        </p:nvSpPr>
        <p:spPr bwMode="auto">
          <a:xfrm>
            <a:off x="1863725" y="4576763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78" name="Line 12"/>
          <p:cNvSpPr>
            <a:spLocks noChangeShapeType="1"/>
          </p:cNvSpPr>
          <p:nvPr/>
        </p:nvSpPr>
        <p:spPr bwMode="auto">
          <a:xfrm flipV="1">
            <a:off x="2044700" y="476250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79" name="Text Box 13"/>
          <p:cNvSpPr txBox="1">
            <a:spLocks noChangeArrowheads="1"/>
          </p:cNvSpPr>
          <p:nvPr/>
        </p:nvSpPr>
        <p:spPr bwMode="auto">
          <a:xfrm>
            <a:off x="3209925" y="5654675"/>
            <a:ext cx="28781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End of while loop,</a:t>
            </a:r>
          </a:p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loop back and wait for</a:t>
            </a:r>
          </a:p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another client connection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5480" name="Freeform 14"/>
          <p:cNvSpPr>
            <a:spLocks/>
          </p:cNvSpPr>
          <p:nvPr/>
        </p:nvSpPr>
        <p:spPr bwMode="auto">
          <a:xfrm rot="10784139">
            <a:off x="3190875" y="5645150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81" name="Line 15"/>
          <p:cNvSpPr>
            <a:spLocks noChangeShapeType="1"/>
          </p:cNvSpPr>
          <p:nvPr/>
        </p:nvSpPr>
        <p:spPr bwMode="auto">
          <a:xfrm flipH="1" flipV="1">
            <a:off x="2543175" y="5318125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82" name="Rectangle 1"/>
          <p:cNvSpPr>
            <a:spLocks noChangeArrowheads="1"/>
          </p:cNvSpPr>
          <p:nvPr/>
        </p:nvSpPr>
        <p:spPr bwMode="auto">
          <a:xfrm>
            <a:off x="2325688" y="1636713"/>
            <a:ext cx="6578600" cy="1943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>
          <a:xfrm>
            <a:off x="533400" y="82550"/>
            <a:ext cx="7772400" cy="1144588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522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client requests arrive at a rate of lambda/second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each request takes 1/</a:t>
                </a:r>
                <a14:m>
                  <m:oMath xmlns:m="http://schemas.openxmlformats.org/officeDocument/2006/math">
                    <m:r>
                      <a:rPr lang="en-US" altLang="x-non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x-none" dirty="0">
                    <a:ea typeface="ＭＳ Ｐゴシック" charset="-128"/>
                  </a:rPr>
                  <a:t> seconds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A basic question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How big is the backlog (welcome queue)</a:t>
                </a:r>
                <a:endParaRPr lang="en-US" altLang="x-none" dirty="0"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1075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3575" y="6402388"/>
            <a:ext cx="2130425" cy="455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4" tIns="45647" rIns="91294" bIns="45647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3E5FF9A3-5D3E-ED48-9207-B0B2D3491746}" type="slidenum">
              <a:rPr lang="en-US" altLang="x-none" sz="1400">
                <a:solidFill>
                  <a:srgbClr val="000000"/>
                </a:solidFill>
              </a:rPr>
              <a:pPr eaLnBrk="1" hangingPunct="1"/>
              <a:t>42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7524" name="Rectangle 23"/>
          <p:cNvSpPr>
            <a:spLocks noChangeArrowheads="1"/>
          </p:cNvSpPr>
          <p:nvPr/>
        </p:nvSpPr>
        <p:spPr bwMode="auto">
          <a:xfrm>
            <a:off x="3429000" y="6096000"/>
            <a:ext cx="1371600" cy="3698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5" name="Oval 5"/>
          <p:cNvSpPr>
            <a:spLocks noChangeArrowheads="1"/>
          </p:cNvSpPr>
          <p:nvPr/>
        </p:nvSpPr>
        <p:spPr bwMode="auto">
          <a:xfrm>
            <a:off x="4800600" y="6019800"/>
            <a:ext cx="6096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3594100" y="4953000"/>
            <a:ext cx="1206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charset="-122"/>
              </a:rPr>
              <a:t>Welcome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Socket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Queue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7527" name="Right Arrow 7"/>
          <p:cNvSpPr>
            <a:spLocks noChangeArrowheads="1"/>
          </p:cNvSpPr>
          <p:nvPr/>
        </p:nvSpPr>
        <p:spPr bwMode="auto">
          <a:xfrm>
            <a:off x="26670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8" name="Right Arrow 8"/>
          <p:cNvSpPr>
            <a:spLocks noChangeArrowheads="1"/>
          </p:cNvSpPr>
          <p:nvPr/>
        </p:nvSpPr>
        <p:spPr bwMode="auto">
          <a:xfrm>
            <a:off x="54102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3429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36576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38862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41148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43434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4572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0957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</p:txBody>
      </p:sp>
      <p:sp>
        <p:nvSpPr>
          <p:cNvPr id="10957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852C2F7-34F6-734D-8993-964870E3DB9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43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1161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  <a:p>
            <a:pPr lvl="1">
              <a:buFont typeface="Wingdings" pitchFamily="2" charset="2"/>
              <a:buChar char="q"/>
            </a:pPr>
            <a:r>
              <a:rPr lang="en-US" altLang="x-none" dirty="0" err="1">
                <a:ea typeface="ＭＳ Ｐゴシック" charset="-128"/>
              </a:rPr>
              <a:t>DataOutputStream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x-none" dirty="0" err="1">
                <a:ea typeface="ＭＳ Ｐゴシック" charset="-128"/>
              </a:rPr>
              <a:t>writeBytes</a:t>
            </a:r>
            <a:r>
              <a:rPr lang="en-US" altLang="x-none" dirty="0">
                <a:ea typeface="ＭＳ Ｐゴシック" charset="-128"/>
              </a:rPr>
              <a:t>(String) truncates</a:t>
            </a:r>
          </a:p>
          <a:p>
            <a:pPr lvl="3"/>
            <a:r>
              <a:rPr lang="en-US" altLang="x-none" sz="1600" dirty="0">
                <a:latin typeface="Comic Sans MS" charset="0"/>
                <a:ea typeface="ＭＳ Ｐゴシック" charset="-128"/>
              </a:rPr>
              <a:t>http://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docs.oracle.com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javase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/1.4.2/docs/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api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/java/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io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DataOutputStream.html#writeBytes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(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java.lang.String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sp>
        <p:nvSpPr>
          <p:cNvPr id="111619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4B105AD-59DC-A942-8EE9-1E5AAACBA4EE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44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en-US" dirty="0"/>
              <a:t>Summary: Basic </a:t>
            </a:r>
            <a:r>
              <a:rPr lang="en-US"/>
              <a:t>Socket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They are relatively straightforward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UDP: </a:t>
            </a:r>
            <a:r>
              <a:rPr lang="en-US" dirty="0" err="1"/>
              <a:t>DatagramSocket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TCP: </a:t>
            </a:r>
            <a:r>
              <a:rPr lang="en-US" dirty="0" err="1"/>
              <a:t>ServerSocket</a:t>
            </a:r>
            <a:r>
              <a:rPr lang="en-US" dirty="0"/>
              <a:t>, Socket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main function of socket is multiplexing/</a:t>
            </a:r>
            <a:r>
              <a:rPr lang="en-US" dirty="0" err="1"/>
              <a:t>demultiplexing</a:t>
            </a:r>
            <a:r>
              <a:rPr lang="en-US" dirty="0"/>
              <a:t> to application processes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 uses (</a:t>
            </a:r>
            <a:r>
              <a:rPr lang="en-US" dirty="0" err="1"/>
              <a:t>dst</a:t>
            </a:r>
            <a:r>
              <a:rPr lang="en-US" dirty="0"/>
              <a:t> IP, port)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 uses (</a:t>
            </a:r>
            <a:r>
              <a:rPr lang="en-US" dirty="0" err="1"/>
              <a:t>src</a:t>
            </a:r>
            <a:r>
              <a:rPr lang="en-US" dirty="0"/>
              <a:t> IP, </a:t>
            </a:r>
            <a:r>
              <a:rPr lang="en-US" dirty="0" err="1"/>
              <a:t>src</a:t>
            </a:r>
            <a:r>
              <a:rPr lang="en-US" dirty="0"/>
              <a:t> port, </a:t>
            </a:r>
            <a:r>
              <a:rPr lang="en-US" dirty="0" err="1"/>
              <a:t>dst</a:t>
            </a:r>
            <a:r>
              <a:rPr lang="en-US" dirty="0"/>
              <a:t> IP, </a:t>
            </a:r>
            <a:r>
              <a:rPr lang="en-US" dirty="0" err="1"/>
              <a:t>dst</a:t>
            </a:r>
            <a:r>
              <a:rPr lang="en-US" dirty="0"/>
              <a:t> port)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Always pay attention to encoding/decoding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32D70-7B4D-0A49-99E8-04F1AB2CC91A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40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x-none" i="1" dirty="0">
                <a:solidFill>
                  <a:srgbClr val="C00000"/>
                </a:solidFill>
                <a:ea typeface="ＭＳ Ｐゴシック" charset="-128"/>
              </a:rPr>
              <a:t>File transfer (FTP) and extension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46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D5F44F2-4CC4-8C4E-9131-FCFA5DF3CADF}" type="slidenum">
              <a:rPr lang="en-US" altLang="x-none" sz="1400">
                <a:solidFill>
                  <a:srgbClr val="000000"/>
                </a:solidFill>
              </a:rPr>
              <a:pPr/>
              <a:t>47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FTP: the File Transfer Protocol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3705225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T</a:t>
            </a:r>
            <a:r>
              <a:rPr lang="en-US" altLang="x-none" sz="2000" dirty="0">
                <a:ea typeface="ＭＳ Ｐゴシック" charset="-128"/>
              </a:rPr>
              <a:t>ransfer file</a:t>
            </a:r>
            <a:r>
              <a:rPr lang="en-US" altLang="zh-CN" sz="2000" dirty="0">
                <a:ea typeface="宋体" charset="-122"/>
              </a:rPr>
              <a:t>s</a:t>
            </a:r>
            <a:r>
              <a:rPr lang="en-US" altLang="x-none" sz="2000" dirty="0">
                <a:ea typeface="ＭＳ Ｐゴシック" charset="-128"/>
              </a:rPr>
              <a:t> to/from remote hos</a:t>
            </a:r>
            <a:r>
              <a:rPr lang="en-US" altLang="zh-CN" sz="2000" dirty="0">
                <a:ea typeface="宋体" charset="-122"/>
              </a:rPr>
              <a:t>t</a:t>
            </a:r>
            <a:endParaRPr lang="en-US" altLang="x-none" sz="20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C</a:t>
            </a:r>
            <a:r>
              <a:rPr lang="en-US" altLang="x-none" sz="2000" dirty="0">
                <a:ea typeface="ＭＳ Ｐゴシック" charset="-128"/>
              </a:rPr>
              <a:t>lient/server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client:</a:t>
            </a:r>
            <a:r>
              <a:rPr lang="en-US" altLang="x-none" sz="2000" dirty="0">
                <a:ea typeface="ＭＳ Ｐゴシック" charset="-128"/>
              </a:rPr>
              <a:t> side that initiates transfer (either to/from remote)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server:</a:t>
            </a:r>
            <a:r>
              <a:rPr lang="en-US" altLang="x-none" sz="2000" dirty="0">
                <a:ea typeface="ＭＳ Ｐゴシック" charset="-128"/>
              </a:rPr>
              <a:t> remote host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ftp: RFC 959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 server: port 21/20</a:t>
            </a:r>
            <a:r>
              <a:rPr lang="en-US" altLang="zh-CN" sz="2000" dirty="0">
                <a:ea typeface="宋体" charset="-122"/>
              </a:rPr>
              <a:t> (smtp 25, http 80)</a:t>
            </a:r>
            <a:endParaRPr lang="en-US" altLang="x-none" sz="2000" dirty="0">
              <a:ea typeface="ＭＳ Ｐゴシック" charset="-128"/>
            </a:endParaRPr>
          </a:p>
        </p:txBody>
      </p:sp>
      <p:graphicFrame>
        <p:nvGraphicFramePr>
          <p:cNvPr id="115716" name="Object 3"/>
          <p:cNvGraphicFramePr>
            <a:graphicFrameLocks noChangeAspect="1"/>
          </p:cNvGraphicFramePr>
          <p:nvPr/>
        </p:nvGraphicFramePr>
        <p:xfrm>
          <a:off x="3313113" y="1574800"/>
          <a:ext cx="776287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48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1574800"/>
                        <a:ext cx="776287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717" name="Group 6"/>
          <p:cNvGrpSpPr>
            <a:grpSpLocks/>
          </p:cNvGrpSpPr>
          <p:nvPr/>
        </p:nvGrpSpPr>
        <p:grpSpPr bwMode="auto">
          <a:xfrm>
            <a:off x="6764338" y="1412875"/>
            <a:ext cx="355600" cy="933450"/>
            <a:chOff x="4180" y="783"/>
            <a:chExt cx="150" cy="307"/>
          </a:xfrm>
        </p:grpSpPr>
        <p:sp>
          <p:nvSpPr>
            <p:cNvPr id="11574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5718" name="Line 15"/>
          <p:cNvSpPr>
            <a:spLocks noChangeShapeType="1"/>
          </p:cNvSpPr>
          <p:nvPr/>
        </p:nvSpPr>
        <p:spPr bwMode="auto">
          <a:xfrm>
            <a:off x="4352925" y="2190750"/>
            <a:ext cx="22098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9" name="Text Box 16"/>
          <p:cNvSpPr txBox="1">
            <a:spLocks noChangeArrowheads="1"/>
          </p:cNvSpPr>
          <p:nvPr/>
        </p:nvSpPr>
        <p:spPr bwMode="auto">
          <a:xfrm>
            <a:off x="4275138" y="1874838"/>
            <a:ext cx="240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file transfer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5720" name="Group 17"/>
          <p:cNvGrpSpPr>
            <a:grpSpLocks/>
          </p:cNvGrpSpPr>
          <p:nvPr/>
        </p:nvGrpSpPr>
        <p:grpSpPr bwMode="auto">
          <a:xfrm>
            <a:off x="6511925" y="1866900"/>
            <a:ext cx="800100" cy="828675"/>
            <a:chOff x="3898" y="1386"/>
            <a:chExt cx="504" cy="522"/>
          </a:xfrm>
        </p:grpSpPr>
        <p:sp>
          <p:nvSpPr>
            <p:cNvPr id="115747" name="Rectangle 18"/>
            <p:cNvSpPr>
              <a:spLocks noChangeArrowheads="1"/>
            </p:cNvSpPr>
            <p:nvPr/>
          </p:nvSpPr>
          <p:spPr bwMode="auto">
            <a:xfrm>
              <a:off x="3930" y="138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8" name="Text Box 19"/>
            <p:cNvSpPr txBox="1">
              <a:spLocks noChangeArrowheads="1"/>
            </p:cNvSpPr>
            <p:nvPr/>
          </p:nvSpPr>
          <p:spPr bwMode="auto">
            <a:xfrm>
              <a:off x="3898" y="1463"/>
              <a:ext cx="50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1" name="Group 20"/>
          <p:cNvGrpSpPr>
            <a:grpSpLocks/>
          </p:cNvGrpSpPr>
          <p:nvPr/>
        </p:nvGrpSpPr>
        <p:grpSpPr bwMode="auto">
          <a:xfrm>
            <a:off x="2582863" y="1857375"/>
            <a:ext cx="1790700" cy="852488"/>
            <a:chOff x="1645" y="1326"/>
            <a:chExt cx="1128" cy="537"/>
          </a:xfrm>
        </p:grpSpPr>
        <p:sp>
          <p:nvSpPr>
            <p:cNvPr id="115743" name="Rectangle 21"/>
            <p:cNvSpPr>
              <a:spLocks noChangeArrowheads="1"/>
            </p:cNvSpPr>
            <p:nvPr/>
          </p:nvSpPr>
          <p:spPr bwMode="auto">
            <a:xfrm>
              <a:off x="2328" y="132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4" name="Rectangle 22"/>
            <p:cNvSpPr>
              <a:spLocks noChangeArrowheads="1"/>
            </p:cNvSpPr>
            <p:nvPr/>
          </p:nvSpPr>
          <p:spPr bwMode="auto">
            <a:xfrm>
              <a:off x="1704" y="1332"/>
              <a:ext cx="606" cy="52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5" name="Text Box 23"/>
            <p:cNvSpPr txBox="1">
              <a:spLocks noChangeArrowheads="1"/>
            </p:cNvSpPr>
            <p:nvPr/>
          </p:nvSpPr>
          <p:spPr bwMode="auto">
            <a:xfrm>
              <a:off x="1645" y="1343"/>
              <a:ext cx="73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user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interface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46" name="Text Box 24"/>
            <p:cNvSpPr txBox="1">
              <a:spLocks noChangeArrowheads="1"/>
            </p:cNvSpPr>
            <p:nvPr/>
          </p:nvSpPr>
          <p:spPr bwMode="auto">
            <a:xfrm>
              <a:off x="2323" y="1403"/>
              <a:ext cx="45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2" name="Group 25"/>
          <p:cNvGrpSpPr>
            <a:grpSpLocks/>
          </p:cNvGrpSpPr>
          <p:nvPr/>
        </p:nvGrpSpPr>
        <p:grpSpPr bwMode="auto">
          <a:xfrm>
            <a:off x="3219450" y="2695575"/>
            <a:ext cx="1674813" cy="712788"/>
            <a:chOff x="1812" y="1776"/>
            <a:chExt cx="1055" cy="449"/>
          </a:xfrm>
        </p:grpSpPr>
        <p:grpSp>
          <p:nvGrpSpPr>
            <p:cNvPr id="115735" name="Group 26"/>
            <p:cNvGrpSpPr>
              <a:grpSpLocks/>
            </p:cNvGrpSpPr>
            <p:nvPr/>
          </p:nvGrpSpPr>
          <p:grpSpPr bwMode="auto">
            <a:xfrm>
              <a:off x="1903" y="1845"/>
              <a:ext cx="316" cy="313"/>
              <a:chOff x="4939" y="1431"/>
              <a:chExt cx="316" cy="313"/>
            </a:xfrm>
          </p:grpSpPr>
          <p:sp>
            <p:nvSpPr>
              <p:cNvPr id="115738" name="Oval 27"/>
              <p:cNvSpPr>
                <a:spLocks noChangeArrowheads="1"/>
              </p:cNvSpPr>
              <p:nvPr/>
            </p:nvSpPr>
            <p:spPr bwMode="auto">
              <a:xfrm>
                <a:off x="4941" y="1663"/>
                <a:ext cx="310" cy="81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9" name="Rectangle 28"/>
              <p:cNvSpPr>
                <a:spLocks noChangeArrowheads="1"/>
              </p:cNvSpPr>
              <p:nvPr/>
            </p:nvSpPr>
            <p:spPr bwMode="auto">
              <a:xfrm>
                <a:off x="4942" y="1490"/>
                <a:ext cx="313" cy="21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0" name="Oval 29"/>
              <p:cNvSpPr>
                <a:spLocks noChangeArrowheads="1"/>
              </p:cNvSpPr>
              <p:nvPr/>
            </p:nvSpPr>
            <p:spPr bwMode="auto">
              <a:xfrm>
                <a:off x="4939" y="1431"/>
                <a:ext cx="313" cy="95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1" name="Line 30"/>
              <p:cNvSpPr>
                <a:spLocks noChangeShapeType="1"/>
              </p:cNvSpPr>
              <p:nvPr/>
            </p:nvSpPr>
            <p:spPr bwMode="auto">
              <a:xfrm>
                <a:off x="5251" y="1479"/>
                <a:ext cx="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42" name="Line 31"/>
              <p:cNvSpPr>
                <a:spLocks noChangeShapeType="1"/>
              </p:cNvSpPr>
              <p:nvPr/>
            </p:nvSpPr>
            <p:spPr bwMode="auto">
              <a:xfrm flipH="1">
                <a:off x="4939" y="1483"/>
                <a:ext cx="1" cy="2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736" name="Text Box 32"/>
            <p:cNvSpPr txBox="1">
              <a:spLocks noChangeArrowheads="1"/>
            </p:cNvSpPr>
            <p:nvPr/>
          </p:nvSpPr>
          <p:spPr bwMode="auto">
            <a:xfrm>
              <a:off x="2189" y="1859"/>
              <a:ext cx="67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local file</a:t>
              </a:r>
            </a:p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system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37" name="Line 33"/>
            <p:cNvSpPr>
              <a:spLocks noChangeShapeType="1"/>
            </p:cNvSpPr>
            <p:nvPr/>
          </p:nvSpPr>
          <p:spPr bwMode="auto">
            <a:xfrm>
              <a:off x="1812" y="1776"/>
              <a:ext cx="204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3" name="Line 34"/>
          <p:cNvSpPr>
            <a:spLocks noChangeShapeType="1"/>
          </p:cNvSpPr>
          <p:nvPr/>
        </p:nvSpPr>
        <p:spPr bwMode="auto">
          <a:xfrm flipH="1">
            <a:off x="3714750" y="2686050"/>
            <a:ext cx="333375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24" name="Group 35"/>
          <p:cNvGrpSpPr>
            <a:grpSpLocks/>
          </p:cNvGrpSpPr>
          <p:nvPr/>
        </p:nvGrpSpPr>
        <p:grpSpPr bwMode="auto">
          <a:xfrm>
            <a:off x="6659563" y="2824163"/>
            <a:ext cx="501650" cy="496887"/>
            <a:chOff x="4939" y="1431"/>
            <a:chExt cx="316" cy="313"/>
          </a:xfrm>
        </p:grpSpPr>
        <p:sp>
          <p:nvSpPr>
            <p:cNvPr id="115730" name="Oval 36"/>
            <p:cNvSpPr>
              <a:spLocks noChangeArrowheads="1"/>
            </p:cNvSpPr>
            <p:nvPr/>
          </p:nvSpPr>
          <p:spPr bwMode="auto">
            <a:xfrm>
              <a:off x="4941" y="1663"/>
              <a:ext cx="310" cy="81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1" name="Rectangle 37"/>
            <p:cNvSpPr>
              <a:spLocks noChangeArrowheads="1"/>
            </p:cNvSpPr>
            <p:nvPr/>
          </p:nvSpPr>
          <p:spPr bwMode="auto">
            <a:xfrm>
              <a:off x="4942" y="1490"/>
              <a:ext cx="313" cy="2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2" name="Oval 38"/>
            <p:cNvSpPr>
              <a:spLocks noChangeArrowheads="1"/>
            </p:cNvSpPr>
            <p:nvPr/>
          </p:nvSpPr>
          <p:spPr bwMode="auto">
            <a:xfrm>
              <a:off x="4939" y="1431"/>
              <a:ext cx="313" cy="9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3" name="Line 39"/>
            <p:cNvSpPr>
              <a:spLocks noChangeShapeType="1"/>
            </p:cNvSpPr>
            <p:nvPr/>
          </p:nvSpPr>
          <p:spPr bwMode="auto">
            <a:xfrm>
              <a:off x="5251" y="1479"/>
              <a:ext cx="1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34" name="Line 40"/>
            <p:cNvSpPr>
              <a:spLocks noChangeShapeType="1"/>
            </p:cNvSpPr>
            <p:nvPr/>
          </p:nvSpPr>
          <p:spPr bwMode="auto">
            <a:xfrm flipH="1">
              <a:off x="4939" y="1483"/>
              <a:ext cx="1" cy="2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5" name="Text Box 41"/>
          <p:cNvSpPr txBox="1">
            <a:spLocks noChangeArrowheads="1"/>
          </p:cNvSpPr>
          <p:nvPr/>
        </p:nvSpPr>
        <p:spPr bwMode="auto">
          <a:xfrm>
            <a:off x="7161213" y="2789238"/>
            <a:ext cx="1457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remote file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system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6" name="Line 42"/>
          <p:cNvSpPr>
            <a:spLocks noChangeShapeType="1"/>
          </p:cNvSpPr>
          <p:nvPr/>
        </p:nvSpPr>
        <p:spPr bwMode="auto">
          <a:xfrm>
            <a:off x="6915150" y="26955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5727" name="Picture 43" descr="Ali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909763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28" name="Text Box 44"/>
          <p:cNvSpPr txBox="1">
            <a:spLocks noChangeArrowheads="1"/>
          </p:cNvSpPr>
          <p:nvPr/>
        </p:nvSpPr>
        <p:spPr bwMode="auto">
          <a:xfrm>
            <a:off x="1379538" y="2617788"/>
            <a:ext cx="971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at host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9" name="Line 45"/>
          <p:cNvSpPr>
            <a:spLocks noChangeShapeType="1"/>
          </p:cNvSpPr>
          <p:nvPr/>
        </p:nvSpPr>
        <p:spPr bwMode="auto">
          <a:xfrm>
            <a:off x="2028825" y="2305050"/>
            <a:ext cx="581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DDD62C0-3012-D649-BACD-08A68449FE37}" type="slidenum">
              <a:rPr lang="en-US" altLang="x-none" sz="1400">
                <a:solidFill>
                  <a:srgbClr val="000000"/>
                </a:solidFill>
              </a:rPr>
              <a:pPr/>
              <a:t>48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200" u="sng" dirty="0">
                <a:solidFill>
                  <a:srgbClr val="3333CC"/>
                </a:solidFill>
                <a:latin typeface="+mn-lt"/>
                <a:ea typeface="ＭＳ Ｐゴシック" charset="0"/>
                <a:cs typeface="ＭＳ Ｐゴシック" charset="0"/>
              </a:rPr>
              <a:t>FTP Commands, Responses</a:t>
            </a:r>
            <a:endParaRPr lang="en-US" sz="3600" u="sng" dirty="0">
              <a:solidFill>
                <a:srgbClr val="3333CC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533400" y="1600200"/>
            <a:ext cx="39703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  <a:defRPr/>
            </a:pPr>
            <a:r>
              <a:rPr lang="en-US" sz="18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Sample commands:</a:t>
            </a: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sent as ASCII text over control channel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username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password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PWD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current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dir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STAT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shows server status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list of file in current directory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RETR filename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retrieves (gets) file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STOR filename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stores  file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4495800" y="16002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u="sng" dirty="0">
                <a:solidFill>
                  <a:srgbClr val="FF0000"/>
                </a:solidFill>
              </a:rPr>
              <a:t>Sample return codes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000000"/>
                </a:solidFill>
              </a:rPr>
              <a:t>status code and phrase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331 Username OK, password required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125 data connection already open; transfer starting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425 Can</a:t>
            </a:r>
            <a:r>
              <a:rPr lang="ja-JP" altLang="en-US" sz="20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US" altLang="ja-JP" sz="2000" b="1" dirty="0">
                <a:solidFill>
                  <a:srgbClr val="000000"/>
                </a:solidFill>
                <a:latin typeface="Courier New" charset="0"/>
              </a:rPr>
              <a:t>t open data connection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452 Error writing file</a:t>
            </a:r>
            <a:endParaRPr lang="en-US" altLang="x-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5" grpId="0"/>
      <p:bldP spid="13926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6A696C-FB5A-4E49-B9D5-0603DB36D793}" type="slidenum">
              <a:rPr lang="en-US" altLang="x-none" sz="1400">
                <a:solidFill>
                  <a:srgbClr val="000000"/>
                </a:solidFill>
              </a:rPr>
              <a:pPr/>
              <a:t>49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 Protocol Design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What is the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simplest design of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data transfer?</a:t>
            </a:r>
          </a:p>
        </p:txBody>
      </p:sp>
      <p:graphicFrame>
        <p:nvGraphicFramePr>
          <p:cNvPr id="119812" name="Object 2"/>
          <p:cNvGraphicFramePr>
            <a:graphicFrameLocks noChangeAspect="1"/>
          </p:cNvGraphicFramePr>
          <p:nvPr/>
        </p:nvGraphicFramePr>
        <p:xfrm>
          <a:off x="4491038" y="320040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23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038" y="320040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13" name="Group 6"/>
          <p:cNvGrpSpPr>
            <a:grpSpLocks/>
          </p:cNvGrpSpPr>
          <p:nvPr/>
        </p:nvGrpSpPr>
        <p:grpSpPr bwMode="auto">
          <a:xfrm>
            <a:off x="7904163" y="2743200"/>
            <a:ext cx="387350" cy="1508125"/>
            <a:chOff x="4180" y="783"/>
            <a:chExt cx="150" cy="307"/>
          </a:xfrm>
        </p:grpSpPr>
        <p:sp>
          <p:nvSpPr>
            <p:cNvPr id="11982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3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3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9814" name="Text Box 15"/>
          <p:cNvSpPr txBox="1">
            <a:spLocks noChangeArrowheads="1"/>
          </p:cNvSpPr>
          <p:nvPr/>
        </p:nvSpPr>
        <p:spPr bwMode="auto">
          <a:xfrm>
            <a:off x="4572000" y="154940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9815" name="Text Box 16"/>
          <p:cNvSpPr txBox="1">
            <a:spLocks noChangeArrowheads="1"/>
          </p:cNvSpPr>
          <p:nvPr/>
        </p:nvSpPr>
        <p:spPr bwMode="auto">
          <a:xfrm>
            <a:off x="7540625" y="156210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19816" name="Line 17"/>
          <p:cNvSpPr>
            <a:spLocks noChangeShapeType="1"/>
          </p:cNvSpPr>
          <p:nvPr/>
        </p:nvSpPr>
        <p:spPr bwMode="auto">
          <a:xfrm>
            <a:off x="5302250" y="313848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7" name="Text Box 19"/>
          <p:cNvSpPr txBox="1">
            <a:spLocks noChangeArrowheads="1"/>
          </p:cNvSpPr>
          <p:nvPr/>
        </p:nvSpPr>
        <p:spPr bwMode="auto">
          <a:xfrm>
            <a:off x="5364163" y="254476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9818" name="Group 4"/>
          <p:cNvGrpSpPr>
            <a:grpSpLocks/>
          </p:cNvGrpSpPr>
          <p:nvPr/>
        </p:nvGrpSpPr>
        <p:grpSpPr bwMode="auto">
          <a:xfrm>
            <a:off x="5294313" y="3632200"/>
            <a:ext cx="2562225" cy="393700"/>
            <a:chOff x="2892339" y="4249072"/>
            <a:chExt cx="2562225" cy="393700"/>
          </a:xfrm>
        </p:grpSpPr>
        <p:sp>
          <p:nvSpPr>
            <p:cNvPr id="119822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3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25" name="Group 5"/>
          <p:cNvGrpSpPr>
            <a:grpSpLocks/>
          </p:cNvGrpSpPr>
          <p:nvPr/>
        </p:nvGrpSpPr>
        <p:grpSpPr bwMode="auto">
          <a:xfrm>
            <a:off x="5353050" y="4767263"/>
            <a:ext cx="2597150" cy="338137"/>
            <a:chOff x="2951077" y="5384135"/>
            <a:chExt cx="2597150" cy="338835"/>
          </a:xfrm>
        </p:grpSpPr>
        <p:sp>
          <p:nvSpPr>
            <p:cNvPr id="119820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338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data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9821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18B5D80-013C-F040-AAE1-71102C6A1D54}" type="slidenum">
              <a:rPr lang="en-US" altLang="x-none" sz="1400">
                <a:solidFill>
                  <a:srgbClr val="000000"/>
                </a:solidFill>
              </a:rPr>
              <a:pPr/>
              <a:t>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7000"/>
            <a:ext cx="7772400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Java Server (UDP): </a:t>
            </a:r>
            <a:br>
              <a:rPr lang="en-US" altLang="x-none" sz="3600">
                <a:ea typeface="ＭＳ Ｐゴシック" charset="-128"/>
              </a:rPr>
            </a:br>
            <a:r>
              <a:rPr lang="en-US" altLang="x-none" sz="3600">
                <a:ea typeface="ＭＳ Ｐゴシック" charset="-128"/>
              </a:rPr>
              <a:t>Processing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330201" y="1740931"/>
            <a:ext cx="88138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dirty="0">
                <a:solidFill>
                  <a:srgbClr val="E6E6E6"/>
                </a:solidFill>
                <a:latin typeface="Arial" charset="0"/>
              </a:rPr>
              <a:t>class </a:t>
            </a:r>
            <a:r>
              <a:rPr lang="en-US" altLang="x-none" sz="2000" dirty="0" err="1">
                <a:solidFill>
                  <a:srgbClr val="E6E6E6"/>
                </a:solidFill>
                <a:latin typeface="Arial" charset="0"/>
              </a:rPr>
              <a:t>UDPServer</a:t>
            </a:r>
            <a:r>
              <a:rPr lang="en-US" altLang="x-none" sz="2000" dirty="0">
                <a:solidFill>
                  <a:srgbClr val="E6E6E6"/>
                </a:solidFill>
                <a:latin typeface="Arial" charset="0"/>
              </a:rPr>
              <a:t> { </a:t>
            </a:r>
          </a:p>
          <a:p>
            <a:pPr algn="l"/>
            <a:r>
              <a:rPr lang="en-US" altLang="x-none" sz="2000" dirty="0">
                <a:solidFill>
                  <a:srgbClr val="E6E6E6"/>
                </a:solidFill>
                <a:latin typeface="Arial" charset="0"/>
              </a:rPr>
              <a:t>  public static void main(String </a:t>
            </a:r>
            <a:r>
              <a:rPr lang="en-US" altLang="x-none" sz="2000" dirty="0" err="1">
                <a:solidFill>
                  <a:srgbClr val="E6E6E6"/>
                </a:solidFill>
                <a:latin typeface="Arial" charset="0"/>
              </a:rPr>
              <a:t>args</a:t>
            </a:r>
            <a:r>
              <a:rPr lang="en-US" altLang="x-none" sz="2000" dirty="0">
                <a:solidFill>
                  <a:srgbClr val="E6E6E6"/>
                </a:solidFill>
                <a:latin typeface="Arial" charset="0"/>
              </a:rPr>
              <a:t>[]) throws Exception  { </a:t>
            </a:r>
          </a:p>
          <a:p>
            <a:pPr algn="l"/>
            <a:r>
              <a:rPr lang="en-US" altLang="x-none" sz="2000" dirty="0">
                <a:solidFill>
                  <a:srgbClr val="E6E6E6"/>
                </a:solidFill>
                <a:latin typeface="Arial" charset="0"/>
              </a:rPr>
              <a:t>  </a:t>
            </a:r>
          </a:p>
          <a:p>
            <a:pPr algn="l">
              <a:defRPr/>
            </a:pPr>
            <a:r>
              <a:rPr lang="en-US" altLang="x-none" sz="2000" dirty="0">
                <a:solidFill>
                  <a:srgbClr val="000000"/>
                </a:solidFill>
                <a:latin typeface="Arial" charset="0"/>
              </a:rPr>
              <a:t>        </a:t>
            </a:r>
            <a:r>
              <a:rPr lang="mr-IN" altLang="x-none" sz="2000" dirty="0">
                <a:solidFill>
                  <a:srgbClr val="000000"/>
                </a:solidFill>
                <a:latin typeface="Arial" charset="0"/>
              </a:rPr>
              <a:t>…</a:t>
            </a:r>
            <a:br>
              <a:rPr lang="en-US" altLang="x-none" sz="2000" dirty="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DatagramPacket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receivePacket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= new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DatagramPacket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receiveData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receiveData.length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); </a:t>
            </a:r>
          </a:p>
          <a:p>
            <a:pPr algn="l"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serverSocket.receive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receivePacket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); </a:t>
            </a:r>
            <a:b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altLang="x-none" sz="16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altLang="x-none" sz="1600" dirty="0">
                <a:latin typeface="Arial" charset="0"/>
                <a:ea typeface="Arial" charset="0"/>
                <a:cs typeface="Arial" charset="0"/>
              </a:rPr>
              <a:t>// process</a:t>
            </a:r>
          </a:p>
          <a:p>
            <a:pPr algn="l"/>
            <a:r>
              <a:rPr lang="en-US" altLang="x-none" sz="1600" dirty="0">
                <a:latin typeface="Arial" charset="0"/>
                <a:ea typeface="Arial" charset="0"/>
                <a:cs typeface="Arial" charset="0"/>
              </a:rPr>
              <a:t>         String sentence = new String(</a:t>
            </a:r>
            <a:r>
              <a:rPr lang="en-US" altLang="x-none" sz="1600" dirty="0" err="1">
                <a:latin typeface="Arial" charset="0"/>
                <a:ea typeface="Arial" charset="0"/>
                <a:cs typeface="Arial" charset="0"/>
              </a:rPr>
              <a:t>receivePacket.getData</a:t>
            </a:r>
            <a:r>
              <a:rPr lang="en-US" altLang="x-none" sz="1600" dirty="0">
                <a:latin typeface="Arial" charset="0"/>
                <a:ea typeface="Arial" charset="0"/>
                <a:cs typeface="Arial" charset="0"/>
              </a:rPr>
              <a:t>(), </a:t>
            </a:r>
            <a:br>
              <a:rPr lang="en-US" altLang="x-none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altLang="x-none" sz="1600" dirty="0">
                <a:latin typeface="Arial" charset="0"/>
                <a:ea typeface="Arial" charset="0"/>
                <a:cs typeface="Arial" charset="0"/>
              </a:rPr>
              <a:t>                                                         0, </a:t>
            </a:r>
            <a:r>
              <a:rPr lang="en-US" altLang="x-none" sz="1600" dirty="0" err="1">
                <a:latin typeface="Arial" charset="0"/>
                <a:ea typeface="Arial" charset="0"/>
                <a:cs typeface="Arial" charset="0"/>
              </a:rPr>
              <a:t>receivePacket.getLength</a:t>
            </a:r>
            <a:r>
              <a:rPr lang="en-US" altLang="x-none" sz="1600" dirty="0">
                <a:latin typeface="Arial" charset="0"/>
                <a:ea typeface="Arial" charset="0"/>
                <a:cs typeface="Arial" charset="0"/>
              </a:rPr>
              <a:t>());</a:t>
            </a:r>
          </a:p>
          <a:p>
            <a:pPr algn="l"/>
            <a:r>
              <a:rPr lang="en-US" altLang="x-none" sz="1600" dirty="0">
                <a:latin typeface="Arial" charset="0"/>
                <a:ea typeface="Arial" charset="0"/>
                <a:cs typeface="Arial" charset="0"/>
              </a:rPr>
              <a:t>         String </a:t>
            </a:r>
            <a:r>
              <a:rPr lang="en-US" altLang="x-none" sz="1600" dirty="0" err="1">
                <a:latin typeface="Arial" charset="0"/>
                <a:ea typeface="Arial" charset="0"/>
                <a:cs typeface="Arial" charset="0"/>
              </a:rPr>
              <a:t>capitalizedSentence</a:t>
            </a:r>
            <a:r>
              <a:rPr lang="en-US" altLang="x-none" sz="1600" dirty="0"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altLang="x-none" sz="1600" dirty="0" err="1">
                <a:latin typeface="Arial" charset="0"/>
                <a:ea typeface="Arial" charset="0"/>
                <a:cs typeface="Arial" charset="0"/>
              </a:rPr>
              <a:t>sentence.toUpperCase</a:t>
            </a:r>
            <a:r>
              <a:rPr lang="en-US" altLang="x-none" sz="1600" dirty="0">
                <a:latin typeface="Arial" charset="0"/>
                <a:ea typeface="Arial" charset="0"/>
                <a:cs typeface="Arial" charset="0"/>
              </a:rPr>
              <a:t>();</a:t>
            </a:r>
          </a:p>
          <a:p>
            <a:pPr algn="l"/>
            <a:r>
              <a:rPr lang="en-US" altLang="x-none" sz="1600" dirty="0"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altLang="x-none" sz="1600" dirty="0" err="1">
                <a:latin typeface="Arial" charset="0"/>
                <a:ea typeface="Arial" charset="0"/>
                <a:cs typeface="Arial" charset="0"/>
              </a:rPr>
              <a:t>sendData</a:t>
            </a:r>
            <a:r>
              <a:rPr lang="en-US" altLang="x-none" sz="1600" dirty="0"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altLang="x-none" sz="1600" dirty="0" err="1">
                <a:latin typeface="Arial" charset="0"/>
                <a:ea typeface="Arial" charset="0"/>
                <a:cs typeface="Arial" charset="0"/>
              </a:rPr>
              <a:t>capitalizedSentence.getBytes</a:t>
            </a:r>
            <a:r>
              <a:rPr lang="en-US" altLang="x-none" sz="1600" dirty="0">
                <a:latin typeface="Arial" charset="0"/>
                <a:ea typeface="Arial" charset="0"/>
                <a:cs typeface="Arial" charset="0"/>
              </a:rPr>
              <a:t>();</a:t>
            </a:r>
          </a:p>
          <a:p>
            <a:pPr algn="l"/>
            <a:endParaRPr lang="en-US" altLang="x-none" sz="16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       // send</a:t>
            </a:r>
            <a:b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altLang="x-none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DatagramPacket</a:t>
            </a:r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x-none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sendPacket</a:t>
            </a:r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= new </a:t>
            </a:r>
            <a:r>
              <a:rPr lang="en-US" altLang="x-none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DatagramPacket</a:t>
            </a:r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x-none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sendData</a:t>
            </a:r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x-none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sendData.length</a:t>
            </a:r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b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</a:t>
            </a:r>
            <a:r>
              <a:rPr lang="en-US" altLang="x-none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IPAddress</a:t>
            </a:r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, port); </a:t>
            </a:r>
          </a:p>
          <a:p>
            <a:pPr algn="l"/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altLang="x-none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serverSocket.send</a:t>
            </a:r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x-none" sz="16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sendPacket</a:t>
            </a:r>
            <a:r>
              <a:rPr lang="en-US" altLang="x-none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); </a:t>
            </a:r>
          </a:p>
        </p:txBody>
      </p:sp>
      <p:sp>
        <p:nvSpPr>
          <p:cNvPr id="2" name="Rectangle 1"/>
          <p:cNvSpPr/>
          <p:nvPr/>
        </p:nvSpPr>
        <p:spPr>
          <a:xfrm>
            <a:off x="4864100" y="508497"/>
            <a:ext cx="416560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x-none" dirty="0"/>
              <a:t>A simple upper-case UDP echo service is among the simplest network service. Are there any problems with the processing?</a:t>
            </a:r>
          </a:p>
        </p:txBody>
      </p:sp>
    </p:spTree>
    <p:extLst>
      <p:ext uri="{BB962C8B-B14F-4D97-AF65-F5344CB8AC3E}">
        <p14:creationId xmlns:p14="http://schemas.microsoft.com/office/powerpoint/2010/main" val="3218597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C358BA8-5D6E-FD46-A024-89D5FA3D28F4}" type="slidenum">
              <a:rPr lang="en-US" altLang="x-none" sz="1400">
                <a:solidFill>
                  <a:srgbClr val="000000"/>
                </a:solidFill>
              </a:rPr>
              <a:pPr/>
              <a:t>50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FTP: </a:t>
            </a:r>
            <a:r>
              <a:rPr lang="en-US" altLang="zh-CN" sz="3200">
                <a:ea typeface="宋体" charset="-122"/>
              </a:rPr>
              <a:t>A Client-Server Application with </a:t>
            </a:r>
            <a:r>
              <a:rPr lang="en-US" altLang="x-none" sz="3200">
                <a:ea typeface="ＭＳ Ｐゴシック" charset="-128"/>
              </a:rPr>
              <a:t>Separate Control, Data Connections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1882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T</a:t>
            </a:r>
            <a:r>
              <a:rPr lang="en-US" altLang="x-none" sz="2400" dirty="0">
                <a:solidFill>
                  <a:srgbClr val="FF0000"/>
                </a:solidFill>
                <a:ea typeface="ＭＳ Ｐゴシック" charset="-128"/>
              </a:rPr>
              <a:t>wo</a:t>
            </a:r>
            <a:r>
              <a:rPr lang="en-US" altLang="x-none" sz="2400" dirty="0">
                <a:ea typeface="ＭＳ Ｐゴシック" charset="-128"/>
              </a:rPr>
              <a:t> types of TCP connections opened:</a:t>
            </a:r>
          </a:p>
          <a:p>
            <a:pPr>
              <a:lnSpc>
                <a:spcPct val="90000"/>
              </a:lnSpc>
            </a:pPr>
            <a:endParaRPr lang="en-US" altLang="x-none" sz="24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A control connection:</a:t>
            </a:r>
            <a:r>
              <a:rPr lang="en-US" altLang="x-none" dirty="0">
                <a:ea typeface="ＭＳ Ｐゴシック" charset="-128"/>
              </a:rPr>
              <a:t> exchange commands, responses between client, server.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 sz="2400" dirty="0">
                <a:solidFill>
                  <a:srgbClr val="FF0000"/>
                </a:solidFill>
                <a:ea typeface="ＭＳ Ｐゴシック" charset="-128"/>
              </a:rPr>
              <a:t>out of band control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”</a:t>
            </a: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2">
              <a:lnSpc>
                <a:spcPct val="90000"/>
              </a:lnSpc>
              <a:buFontTx/>
              <a:buNone/>
            </a:pP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Data connections:</a:t>
            </a:r>
            <a:r>
              <a:rPr lang="en-US" altLang="x-none" dirty="0">
                <a:ea typeface="ＭＳ Ｐゴシック" charset="-128"/>
              </a:rPr>
              <a:t> each for file data to/from server</a:t>
            </a:r>
          </a:p>
        </p:txBody>
      </p:sp>
      <p:sp>
        <p:nvSpPr>
          <p:cNvPr id="154636" name="Text Box 5"/>
          <p:cNvSpPr txBox="1">
            <a:spLocks noChangeArrowheads="1"/>
          </p:cNvSpPr>
          <p:nvPr/>
        </p:nvSpPr>
        <p:spPr bwMode="auto">
          <a:xfrm>
            <a:off x="647700" y="5413375"/>
            <a:ext cx="752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Discussion: why does FTP separate control/data connections?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641350" y="6086475"/>
            <a:ext cx="509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Q: How to create a new data connection?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6" grpId="0"/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0E48821-FAFD-7D4B-9DC3-67DACC49FC0B}" type="slidenum">
              <a:rPr lang="en-US" altLang="x-none" sz="1400">
                <a:solidFill>
                  <a:srgbClr val="000000"/>
                </a:solidFill>
              </a:rPr>
              <a:pPr/>
              <a:t>51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Traditional FTP: Client Specifies Port for Data Connection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123907" name="Object 2"/>
          <p:cNvGraphicFramePr>
            <a:graphicFrameLocks noChangeAspect="1"/>
          </p:cNvGraphicFramePr>
          <p:nvPr/>
        </p:nvGraphicFramePr>
        <p:xfrm>
          <a:off x="2065338" y="3165475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1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3165475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08" name="Group 6"/>
          <p:cNvGrpSpPr>
            <a:grpSpLocks/>
          </p:cNvGrpSpPr>
          <p:nvPr/>
        </p:nvGrpSpPr>
        <p:grpSpPr bwMode="auto">
          <a:xfrm>
            <a:off x="5478463" y="2708275"/>
            <a:ext cx="387350" cy="1508125"/>
            <a:chOff x="4180" y="783"/>
            <a:chExt cx="150" cy="307"/>
          </a:xfrm>
        </p:grpSpPr>
        <p:sp>
          <p:nvSpPr>
            <p:cNvPr id="123922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3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4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5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6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7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8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9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3909" name="Text Box 15"/>
          <p:cNvSpPr txBox="1">
            <a:spLocks noChangeArrowheads="1"/>
          </p:cNvSpPr>
          <p:nvPr/>
        </p:nvSpPr>
        <p:spPr bwMode="auto">
          <a:xfrm>
            <a:off x="2146300" y="1514475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3910" name="Text Box 16"/>
          <p:cNvSpPr txBox="1">
            <a:spLocks noChangeArrowheads="1"/>
          </p:cNvSpPr>
          <p:nvPr/>
        </p:nvSpPr>
        <p:spPr bwMode="auto">
          <a:xfrm>
            <a:off x="5114925" y="1527175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3911" name="Line 17"/>
          <p:cNvSpPr>
            <a:spLocks noChangeShapeType="1"/>
          </p:cNvSpPr>
          <p:nvPr/>
        </p:nvSpPr>
        <p:spPr bwMode="auto">
          <a:xfrm>
            <a:off x="2876550" y="3103563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2" name="Text Box 19"/>
          <p:cNvSpPr txBox="1">
            <a:spLocks noChangeArrowheads="1"/>
          </p:cNvSpPr>
          <p:nvPr/>
        </p:nvSpPr>
        <p:spPr bwMode="auto">
          <a:xfrm>
            <a:off x="2938463" y="2509838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3913" name="Group 3"/>
          <p:cNvGrpSpPr>
            <a:grpSpLocks/>
          </p:cNvGrpSpPr>
          <p:nvPr/>
        </p:nvGrpSpPr>
        <p:grpSpPr bwMode="auto">
          <a:xfrm>
            <a:off x="2879725" y="3492500"/>
            <a:ext cx="2562225" cy="393700"/>
            <a:chOff x="2879639" y="3491835"/>
            <a:chExt cx="2562225" cy="393700"/>
          </a:xfrm>
        </p:grpSpPr>
        <p:sp>
          <p:nvSpPr>
            <p:cNvPr id="123920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1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4" name="Group 4"/>
          <p:cNvGrpSpPr>
            <a:grpSpLocks/>
          </p:cNvGrpSpPr>
          <p:nvPr/>
        </p:nvGrpSpPr>
        <p:grpSpPr bwMode="auto">
          <a:xfrm>
            <a:off x="2892425" y="4249738"/>
            <a:ext cx="2562225" cy="393700"/>
            <a:chOff x="2892339" y="4249072"/>
            <a:chExt cx="2562225" cy="393700"/>
          </a:xfrm>
        </p:grpSpPr>
        <p:sp>
          <p:nvSpPr>
            <p:cNvPr id="123918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9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5" name="Group 5"/>
          <p:cNvGrpSpPr>
            <a:grpSpLocks/>
          </p:cNvGrpSpPr>
          <p:nvPr/>
        </p:nvGrpSpPr>
        <p:grpSpPr bwMode="auto">
          <a:xfrm>
            <a:off x="2951163" y="5384800"/>
            <a:ext cx="2597150" cy="1076325"/>
            <a:chOff x="2951077" y="5384135"/>
            <a:chExt cx="2597150" cy="1077218"/>
          </a:xfrm>
        </p:grpSpPr>
        <p:sp>
          <p:nvSpPr>
            <p:cNvPr id="123916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3917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ECB71C-FD18-0746-B83B-63E3128E5766}" type="slidenum">
              <a:rPr lang="en-US" altLang="x-none" sz="1400">
                <a:solidFill>
                  <a:srgbClr val="000000"/>
                </a:solidFill>
              </a:rPr>
              <a:pPr/>
              <a:t>52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 using telnet/nc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9" y="1582738"/>
            <a:ext cx="6871544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telnet for the control channel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telnet </a:t>
            </a:r>
            <a:r>
              <a:rPr lang="en-US" altLang="x-none" dirty="0" err="1">
                <a:ea typeface="ＭＳ Ｐゴシック" charset="-128"/>
              </a:rPr>
              <a:t>ftp.</a:t>
            </a:r>
            <a:r>
              <a:rPr lang="en-US" altLang="zh-CN" dirty="0" err="1">
                <a:ea typeface="ＭＳ Ｐゴシック" charset="-128"/>
              </a:rPr>
              <a:t>ietf</a:t>
            </a:r>
            <a:r>
              <a:rPr lang="en-US" altLang="x-none" dirty="0" err="1">
                <a:ea typeface="ＭＳ Ｐゴシック" charset="-128"/>
              </a:rPr>
              <a:t>.org</a:t>
            </a:r>
            <a:r>
              <a:rPr lang="en-US" altLang="x-none" dirty="0">
                <a:ea typeface="ＭＳ Ｐゴシック" charset="-128"/>
              </a:rPr>
              <a:t> 21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user </a:t>
            </a:r>
            <a:r>
              <a:rPr lang="en-US" altLang="zh-CN" dirty="0">
                <a:ea typeface="ＭＳ Ｐゴシック" charset="-128"/>
              </a:rPr>
              <a:t>anonymous</a:t>
            </a:r>
            <a:r>
              <a:rPr lang="zh-CN" altLang="en-US" dirty="0">
                <a:ea typeface="ＭＳ Ｐゴシック" charset="-128"/>
              </a:rPr>
              <a:t> </a:t>
            </a:r>
            <a:endParaRPr lang="en-US" altLang="zh-CN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pass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 err="1">
                <a:ea typeface="ＭＳ Ｐゴシック" charset="-128"/>
              </a:rPr>
              <a:t>your_email</a:t>
            </a:r>
            <a:endParaRPr lang="en-US" altLang="x-none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port </a:t>
            </a:r>
            <a:r>
              <a:rPr lang="is-IS" altLang="x-none" dirty="0">
                <a:ea typeface="ＭＳ Ｐゴシック" charset="-128"/>
              </a:rPr>
              <a:t>10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90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61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172,4,1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s-IS" altLang="x-none" dirty="0">
                <a:ea typeface="ＭＳ Ｐゴシック" charset="-128"/>
              </a:rPr>
              <a:t>list</a:t>
            </a:r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</a:t>
            </a: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(</a:t>
            </a:r>
            <a:r>
              <a:rPr lang="en-US" altLang="x-none" dirty="0" err="1">
                <a:ea typeface="ＭＳ Ｐゴシック" charset="-128"/>
              </a:rPr>
              <a:t>NetCat</a:t>
            </a:r>
            <a:r>
              <a:rPr lang="en-US" altLang="x-none" dirty="0">
                <a:ea typeface="ＭＳ Ｐゴシック" charset="-128"/>
              </a:rPr>
              <a:t>) to receive/send data with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–v –l 1025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9B3C223-4FD3-C349-980E-474198027174}"/>
              </a:ext>
            </a:extLst>
          </p:cNvPr>
          <p:cNvSpPr/>
          <p:nvPr/>
        </p:nvSpPr>
        <p:spPr bwMode="auto">
          <a:xfrm rot="5400000">
            <a:off x="2871330" y="3141338"/>
            <a:ext cx="295116" cy="173964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E487C-7CFE-BF4A-86F8-875535ABC491}"/>
              </a:ext>
            </a:extLst>
          </p:cNvPr>
          <p:cNvSpPr txBox="1"/>
          <p:nvPr/>
        </p:nvSpPr>
        <p:spPr>
          <a:xfrm>
            <a:off x="2342262" y="4137326"/>
            <a:ext cx="135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client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IP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address</a:t>
            </a:r>
            <a:endParaRPr lang="en-US" sz="1800" dirty="0">
              <a:latin typeface="+mn-lt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46E2F7F-0A44-294D-9CBB-5836EAD1227C}"/>
              </a:ext>
            </a:extLst>
          </p:cNvPr>
          <p:cNvSpPr/>
          <p:nvPr/>
        </p:nvSpPr>
        <p:spPr bwMode="auto">
          <a:xfrm rot="5400000">
            <a:off x="4061794" y="3821678"/>
            <a:ext cx="273723" cy="37627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9723F-9270-5748-8705-E63DB756DA80}"/>
              </a:ext>
            </a:extLst>
          </p:cNvPr>
          <p:cNvSpPr txBox="1"/>
          <p:nvPr/>
        </p:nvSpPr>
        <p:spPr>
          <a:xfrm>
            <a:off x="3709579" y="4169833"/>
            <a:ext cx="978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port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number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017FC9E-7F37-EA47-B80D-A7525EE920A0}" type="slidenum">
              <a:rPr lang="en-US" altLang="x-none" sz="1400">
                <a:solidFill>
                  <a:srgbClr val="000000"/>
                </a:solidFill>
              </a:rPr>
              <a:pPr/>
              <a:t>53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18475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Problem of the Client PORT Approach</a:t>
            </a:r>
            <a:endParaRPr lang="en-US" altLang="x-none" sz="3600"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Many Internet hosts are behind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NAT/firewalls </a:t>
            </a:r>
            <a:r>
              <a:rPr lang="en-US" altLang="x-none" dirty="0">
                <a:ea typeface="ＭＳ Ｐゴシック" charset="-128"/>
              </a:rPr>
              <a:t>that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block connections initiated from outside</a:t>
            </a:r>
          </a:p>
        </p:txBody>
      </p:sp>
      <p:graphicFrame>
        <p:nvGraphicFramePr>
          <p:cNvPr id="128004" name="Object 2"/>
          <p:cNvGraphicFramePr>
            <a:graphicFrameLocks noChangeAspect="1"/>
          </p:cNvGraphicFramePr>
          <p:nvPr/>
        </p:nvGraphicFramePr>
        <p:xfrm>
          <a:off x="4559300" y="324485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18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324485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8005" name="Group 6"/>
          <p:cNvGrpSpPr>
            <a:grpSpLocks/>
          </p:cNvGrpSpPr>
          <p:nvPr/>
        </p:nvGrpSpPr>
        <p:grpSpPr bwMode="auto">
          <a:xfrm>
            <a:off x="7972425" y="2787650"/>
            <a:ext cx="387350" cy="1508125"/>
            <a:chOff x="4180" y="783"/>
            <a:chExt cx="150" cy="307"/>
          </a:xfrm>
        </p:grpSpPr>
        <p:sp>
          <p:nvSpPr>
            <p:cNvPr id="12801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8006" name="Text Box 15"/>
          <p:cNvSpPr txBox="1">
            <a:spLocks noChangeArrowheads="1"/>
          </p:cNvSpPr>
          <p:nvPr/>
        </p:nvSpPr>
        <p:spPr bwMode="auto">
          <a:xfrm>
            <a:off x="4641850" y="159385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8007" name="Text Box 16"/>
          <p:cNvSpPr txBox="1">
            <a:spLocks noChangeArrowheads="1"/>
          </p:cNvSpPr>
          <p:nvPr/>
        </p:nvSpPr>
        <p:spPr bwMode="auto">
          <a:xfrm>
            <a:off x="7610475" y="160655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8008" name="Line 17"/>
          <p:cNvSpPr>
            <a:spLocks noChangeShapeType="1"/>
          </p:cNvSpPr>
          <p:nvPr/>
        </p:nvSpPr>
        <p:spPr bwMode="auto">
          <a:xfrm>
            <a:off x="5370513" y="318293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9" name="Text Box 19"/>
          <p:cNvSpPr txBox="1">
            <a:spLocks noChangeArrowheads="1"/>
          </p:cNvSpPr>
          <p:nvPr/>
        </p:nvSpPr>
        <p:spPr bwMode="auto">
          <a:xfrm>
            <a:off x="5432425" y="258921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8010" name="Group 19"/>
          <p:cNvGrpSpPr>
            <a:grpSpLocks/>
          </p:cNvGrpSpPr>
          <p:nvPr/>
        </p:nvGrpSpPr>
        <p:grpSpPr bwMode="auto">
          <a:xfrm>
            <a:off x="5373688" y="3571875"/>
            <a:ext cx="2562225" cy="393700"/>
            <a:chOff x="2879639" y="3491835"/>
            <a:chExt cx="2562225" cy="393700"/>
          </a:xfrm>
        </p:grpSpPr>
        <p:sp>
          <p:nvSpPr>
            <p:cNvPr id="128017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1" name="Group 22"/>
          <p:cNvGrpSpPr>
            <a:grpSpLocks/>
          </p:cNvGrpSpPr>
          <p:nvPr/>
        </p:nvGrpSpPr>
        <p:grpSpPr bwMode="auto">
          <a:xfrm>
            <a:off x="5386388" y="4329113"/>
            <a:ext cx="2562225" cy="393700"/>
            <a:chOff x="2892339" y="4249072"/>
            <a:chExt cx="2562225" cy="393700"/>
          </a:xfrm>
        </p:grpSpPr>
        <p:sp>
          <p:nvSpPr>
            <p:cNvPr id="128015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2" name="Group 25"/>
          <p:cNvGrpSpPr>
            <a:grpSpLocks/>
          </p:cNvGrpSpPr>
          <p:nvPr/>
        </p:nvGrpSpPr>
        <p:grpSpPr bwMode="auto">
          <a:xfrm>
            <a:off x="5445125" y="5464175"/>
            <a:ext cx="2597150" cy="1076325"/>
            <a:chOff x="2951077" y="5384135"/>
            <a:chExt cx="2597150" cy="1077218"/>
          </a:xfrm>
        </p:grpSpPr>
        <p:sp>
          <p:nvSpPr>
            <p:cNvPr id="128013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8014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A14A010-FA08-2C4F-95A1-FB01C471E7CB}" type="slidenum">
              <a:rPr lang="en-US" altLang="x-none" sz="1400">
                <a:solidFill>
                  <a:srgbClr val="000000"/>
                </a:solidFill>
              </a:rPr>
              <a:pPr/>
              <a:t>54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PASV: Server Specifies Data Port, Client Initiates Connection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130051" name="Group 2"/>
          <p:cNvGrpSpPr>
            <a:grpSpLocks/>
          </p:cNvGrpSpPr>
          <p:nvPr/>
        </p:nvGrpSpPr>
        <p:grpSpPr bwMode="auto">
          <a:xfrm>
            <a:off x="534988" y="1538288"/>
            <a:ext cx="4005262" cy="4945062"/>
            <a:chOff x="534401" y="1537608"/>
            <a:chExt cx="4005482" cy="4946425"/>
          </a:xfrm>
        </p:grpSpPr>
        <p:graphicFrame>
          <p:nvGraphicFramePr>
            <p:cNvPr id="13007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72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7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8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7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7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7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0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3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0052" name="Group 27"/>
          <p:cNvGrpSpPr>
            <a:grpSpLocks/>
          </p:cNvGrpSpPr>
          <p:nvPr/>
        </p:nvGrpSpPr>
        <p:grpSpPr bwMode="auto">
          <a:xfrm>
            <a:off x="4826000" y="1543050"/>
            <a:ext cx="4005263" cy="4946650"/>
            <a:chOff x="534401" y="1537608"/>
            <a:chExt cx="4005482" cy="4946425"/>
          </a:xfrm>
        </p:grpSpPr>
        <p:graphicFrame>
          <p:nvGraphicFramePr>
            <p:cNvPr id="13005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73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5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6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5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5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5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0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3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053" name="Line 18"/>
          <p:cNvSpPr>
            <a:spLocks noChangeShapeType="1"/>
          </p:cNvSpPr>
          <p:nvPr/>
        </p:nvSpPr>
        <p:spPr bwMode="auto">
          <a:xfrm flipV="1">
            <a:off x="5634038" y="415925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Text Box 20"/>
          <p:cNvSpPr txBox="1">
            <a:spLocks noChangeArrowheads="1"/>
          </p:cNvSpPr>
          <p:nvPr/>
        </p:nvSpPr>
        <p:spPr bwMode="auto">
          <a:xfrm>
            <a:off x="5792788" y="383063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BE16C4A-BF61-2C47-B96A-5A659F9D7B0C}" type="slidenum">
              <a:rPr lang="en-US" altLang="x-none" sz="1400">
                <a:solidFill>
                  <a:srgbClr val="000000"/>
                </a:solidFill>
              </a:rPr>
              <a:pPr/>
              <a:t>55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Wireshark to capture FTP traffic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Using chrome to visit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sz="2000" dirty="0">
                <a:ea typeface="ＭＳ Ｐゴシック" charset="-128"/>
              </a:rPr>
              <a:t>ftp://</a:t>
            </a:r>
            <a:r>
              <a:rPr lang="en-US" altLang="x-none" sz="2000" dirty="0" err="1">
                <a:ea typeface="ＭＳ Ｐゴシック" charset="-128"/>
              </a:rPr>
              <a:t>ftp.freebsd.org</a:t>
            </a:r>
            <a:endParaRPr lang="en-US" altLang="x-none" sz="200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56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FTP Extensions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FTP with extensions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are being used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extensively in large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data set transfers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(e.g., LHC)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pic>
        <p:nvPicPr>
          <p:cNvPr id="1361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32" y="1473698"/>
            <a:ext cx="4064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932" y="4332785"/>
            <a:ext cx="4064000" cy="21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6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57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Data Transfer Structure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1" y="4984859"/>
            <a:ext cx="8279524" cy="1530241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See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 to FTP extensions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  <a:hlinkClick r:id="rId3"/>
              </a:rPr>
              <a:t>https://www.ogf.org/documents/GFD.20.pd</a:t>
            </a:r>
            <a:endParaRPr lang="en-US" altLang="x-none" sz="18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Goal of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: allow parallel, high-throughput data transfer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Discussion: What features do we need to add to FTP to allow parallel transfers?</a:t>
            </a:r>
          </a:p>
          <a:p>
            <a:pPr lvl="1"/>
            <a:endParaRPr lang="en-US" altLang="x-none" sz="1800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59" y="1417947"/>
            <a:ext cx="6306207" cy="356691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5BE8990-A40A-BE42-9DA3-CB72DABE2C4A}" type="slidenum">
              <a:rPr lang="en-US" altLang="x-none" sz="1400">
                <a:solidFill>
                  <a:srgbClr val="000000"/>
                </a:solidFill>
              </a:rPr>
              <a:pPr/>
              <a:t>58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15913" y="238125"/>
            <a:ext cx="83820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Evaluation</a:t>
            </a:r>
            <a:endParaRPr lang="en-US" altLang="x-none" sz="4400">
              <a:ea typeface="ＭＳ Ｐゴシック" charset="-128"/>
            </a:endParaRPr>
          </a:p>
        </p:txBody>
      </p:sp>
      <p:grpSp>
        <p:nvGrpSpPr>
          <p:cNvPr id="134147" name="Group 262"/>
          <p:cNvGrpSpPr>
            <a:grpSpLocks/>
          </p:cNvGrpSpPr>
          <p:nvPr/>
        </p:nvGrpSpPr>
        <p:grpSpPr bwMode="auto">
          <a:xfrm>
            <a:off x="4899025" y="1847850"/>
            <a:ext cx="3678238" cy="3670300"/>
            <a:chOff x="3092" y="1182"/>
            <a:chExt cx="2317" cy="2312"/>
          </a:xfrm>
        </p:grpSpPr>
        <p:sp>
          <p:nvSpPr>
            <p:cNvPr id="1074" name="Freeform 7"/>
            <p:cNvSpPr>
              <a:spLocks/>
            </p:cNvSpPr>
            <p:nvPr/>
          </p:nvSpPr>
          <p:spPr bwMode="auto">
            <a:xfrm>
              <a:off x="4276" y="1272"/>
              <a:ext cx="1133" cy="1055"/>
            </a:xfrm>
            <a:custGeom>
              <a:avLst/>
              <a:gdLst>
                <a:gd name="T0" fmla="*/ 39 w 1292"/>
                <a:gd name="T1" fmla="*/ 3 h 1255"/>
                <a:gd name="T2" fmla="*/ 6 w 1292"/>
                <a:gd name="T3" fmla="*/ 14 h 1255"/>
                <a:gd name="T4" fmla="*/ 4 w 1292"/>
                <a:gd name="T5" fmla="*/ 46 h 1255"/>
                <a:gd name="T6" fmla="*/ 9 w 1292"/>
                <a:gd name="T7" fmla="*/ 73 h 1255"/>
                <a:gd name="T8" fmla="*/ 39 w 1292"/>
                <a:gd name="T9" fmla="*/ 76 h 1255"/>
                <a:gd name="T10" fmla="*/ 103 w 1292"/>
                <a:gd name="T11" fmla="*/ 99 h 1255"/>
                <a:gd name="T12" fmla="*/ 158 w 1292"/>
                <a:gd name="T13" fmla="*/ 109 h 1255"/>
                <a:gd name="T14" fmla="*/ 190 w 1292"/>
                <a:gd name="T15" fmla="*/ 90 h 1255"/>
                <a:gd name="T16" fmla="*/ 203 w 1292"/>
                <a:gd name="T17" fmla="*/ 39 h 1255"/>
                <a:gd name="T18" fmla="*/ 191 w 1292"/>
                <a:gd name="T19" fmla="*/ 18 h 1255"/>
                <a:gd name="T20" fmla="*/ 118 w 1292"/>
                <a:gd name="T21" fmla="*/ 10 h 1255"/>
                <a:gd name="T22" fmla="*/ 39 w 1292"/>
                <a:gd name="T23" fmla="*/ 3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5" name="Freeform 8"/>
            <p:cNvSpPr>
              <a:spLocks/>
            </p:cNvSpPr>
            <p:nvPr/>
          </p:nvSpPr>
          <p:spPr bwMode="auto">
            <a:xfrm>
              <a:off x="3092" y="1182"/>
              <a:ext cx="1176" cy="1001"/>
            </a:xfrm>
            <a:custGeom>
              <a:avLst/>
              <a:gdLst>
                <a:gd name="T0" fmla="*/ 88 w 1340"/>
                <a:gd name="T1" fmla="*/ 3 h 1191"/>
                <a:gd name="T2" fmla="*/ 13 w 1340"/>
                <a:gd name="T3" fmla="*/ 5 h 1191"/>
                <a:gd name="T4" fmla="*/ 10 w 1340"/>
                <a:gd name="T5" fmla="*/ 35 h 1191"/>
                <a:gd name="T6" fmla="*/ 4 w 1340"/>
                <a:gd name="T7" fmla="*/ 63 h 1191"/>
                <a:gd name="T8" fmla="*/ 18 w 1340"/>
                <a:gd name="T9" fmla="*/ 76 h 1191"/>
                <a:gd name="T10" fmla="*/ 87 w 1340"/>
                <a:gd name="T11" fmla="*/ 76 h 1191"/>
                <a:gd name="T12" fmla="*/ 103 w 1340"/>
                <a:gd name="T13" fmla="*/ 99 h 1191"/>
                <a:gd name="T14" fmla="*/ 198 w 1340"/>
                <a:gd name="T15" fmla="*/ 95 h 1191"/>
                <a:gd name="T16" fmla="*/ 205 w 1340"/>
                <a:gd name="T17" fmla="*/ 50 h 1191"/>
                <a:gd name="T18" fmla="*/ 193 w 1340"/>
                <a:gd name="T19" fmla="*/ 30 h 1191"/>
                <a:gd name="T20" fmla="*/ 123 w 1340"/>
                <a:gd name="T21" fmla="*/ 25 h 1191"/>
                <a:gd name="T22" fmla="*/ 88 w 1340"/>
                <a:gd name="T23" fmla="*/ 3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6" name="Freeform 9"/>
            <p:cNvSpPr>
              <a:spLocks/>
            </p:cNvSpPr>
            <p:nvPr/>
          </p:nvSpPr>
          <p:spPr bwMode="auto">
            <a:xfrm>
              <a:off x="3324" y="2096"/>
              <a:ext cx="1874" cy="1398"/>
            </a:xfrm>
            <a:custGeom>
              <a:avLst/>
              <a:gdLst>
                <a:gd name="T0" fmla="*/ 4 w 2135"/>
                <a:gd name="T1" fmla="*/ 57 h 1662"/>
                <a:gd name="T2" fmla="*/ 17 w 2135"/>
                <a:gd name="T3" fmla="*/ 7 h 1662"/>
                <a:gd name="T4" fmla="*/ 105 w 2135"/>
                <a:gd name="T5" fmla="*/ 17 h 1662"/>
                <a:gd name="T6" fmla="*/ 195 w 2135"/>
                <a:gd name="T7" fmla="*/ 8 h 1662"/>
                <a:gd name="T8" fmla="*/ 323 w 2135"/>
                <a:gd name="T9" fmla="*/ 36 h 1662"/>
                <a:gd name="T10" fmla="*/ 324 w 2135"/>
                <a:gd name="T11" fmla="*/ 102 h 1662"/>
                <a:gd name="T12" fmla="*/ 255 w 2135"/>
                <a:gd name="T13" fmla="*/ 141 h 1662"/>
                <a:gd name="T14" fmla="*/ 131 w 2135"/>
                <a:gd name="T15" fmla="*/ 135 h 1662"/>
                <a:gd name="T16" fmla="*/ 80 w 2135"/>
                <a:gd name="T17" fmla="*/ 113 h 1662"/>
                <a:gd name="T18" fmla="*/ 30 w 2135"/>
                <a:gd name="T19" fmla="*/ 95 h 1662"/>
                <a:gd name="T20" fmla="*/ 4 w 2135"/>
                <a:gd name="T21" fmla="*/ 5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80" name="Group 10"/>
            <p:cNvGrpSpPr>
              <a:grpSpLocks/>
            </p:cNvGrpSpPr>
            <p:nvPr/>
          </p:nvGrpSpPr>
          <p:grpSpPr bwMode="auto">
            <a:xfrm>
              <a:off x="3166" y="1267"/>
              <a:ext cx="462" cy="201"/>
              <a:chOff x="3552" y="246"/>
              <a:chExt cx="527" cy="248"/>
            </a:xfrm>
          </p:grpSpPr>
          <p:graphicFrame>
            <p:nvGraphicFramePr>
              <p:cNvPr id="134394" name="Object 11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172" name="Clip" r:id="rId4" imgW="1307079" imgH="1083682" progId="MS_ClipArt_Gallery.2">
                      <p:embed/>
                    </p:oleObj>
                  </mc:Choice>
                  <mc:Fallback>
                    <p:oleObj name="Clip" r:id="rId4" imgW="1307079" imgH="1083682" progId="MS_ClipArt_Gallery.2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5" name="Object 12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173" name="Clip" r:id="rId6" imgW="682368" imgH="480541" progId="MS_ClipArt_Gallery.2">
                      <p:embed/>
                    </p:oleObj>
                  </mc:Choice>
                  <mc:Fallback>
                    <p:oleObj name="Clip" r:id="rId6" imgW="682368" imgH="480541" progId="MS_ClipArt_Gallery.2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8" name="Line 13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1" name="Group 14"/>
            <p:cNvGrpSpPr>
              <a:grpSpLocks/>
            </p:cNvGrpSpPr>
            <p:nvPr/>
          </p:nvGrpSpPr>
          <p:grpSpPr bwMode="auto">
            <a:xfrm>
              <a:off x="3166" y="1642"/>
              <a:ext cx="462" cy="201"/>
              <a:chOff x="3552" y="246"/>
              <a:chExt cx="527" cy="248"/>
            </a:xfrm>
          </p:grpSpPr>
          <p:graphicFrame>
            <p:nvGraphicFramePr>
              <p:cNvPr id="134391" name="Object 15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174" name="Clip" r:id="rId8" imgW="1307079" imgH="1083682" progId="MS_ClipArt_Gallery.2">
                      <p:embed/>
                    </p:oleObj>
                  </mc:Choice>
                  <mc:Fallback>
                    <p:oleObj name="Clip" r:id="rId8" imgW="1307079" imgH="1083682" progId="MS_ClipArt_Gallery.2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2" name="Object 16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175" name="Clip" r:id="rId9" imgW="682368" imgH="480541" progId="MS_ClipArt_Gallery.2">
                      <p:embed/>
                    </p:oleObj>
                  </mc:Choice>
                  <mc:Fallback>
                    <p:oleObj name="Clip" r:id="rId9" imgW="682368" imgH="480541" progId="MS_ClipArt_Gallery.2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7" name="Line 17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2" name="Group 18"/>
            <p:cNvGrpSpPr>
              <a:grpSpLocks/>
            </p:cNvGrpSpPr>
            <p:nvPr/>
          </p:nvGrpSpPr>
          <p:grpSpPr bwMode="auto">
            <a:xfrm>
              <a:off x="3403" y="1508"/>
              <a:ext cx="44" cy="135"/>
              <a:chOff x="3842" y="406"/>
              <a:chExt cx="51" cy="167"/>
            </a:xfrm>
          </p:grpSpPr>
          <p:sp>
            <p:nvSpPr>
              <p:cNvPr id="1274" name="Oval 19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5" name="Oval 20"/>
              <p:cNvSpPr>
                <a:spLocks noChangeArrowheads="1"/>
              </p:cNvSpPr>
              <p:nvPr/>
            </p:nvSpPr>
            <p:spPr bwMode="auto">
              <a:xfrm>
                <a:off x="3844" y="467"/>
                <a:ext cx="45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6" name="Oval 21"/>
              <p:cNvSpPr>
                <a:spLocks noChangeArrowheads="1"/>
              </p:cNvSpPr>
              <p:nvPr/>
            </p:nvSpPr>
            <p:spPr bwMode="auto">
              <a:xfrm>
                <a:off x="3845" y="52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3" name="Group 22"/>
            <p:cNvGrpSpPr>
              <a:grpSpLocks/>
            </p:cNvGrpSpPr>
            <p:nvPr/>
          </p:nvGrpSpPr>
          <p:grpSpPr bwMode="auto">
            <a:xfrm>
              <a:off x="3699" y="1825"/>
              <a:ext cx="132" cy="249"/>
              <a:chOff x="4180" y="783"/>
              <a:chExt cx="150" cy="307"/>
            </a:xfrm>
          </p:grpSpPr>
          <p:sp>
            <p:nvSpPr>
              <p:cNvPr id="1266" name="AutoShape 23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7" name="Rectangle 24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8" name="Rectangle 25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9" name="AutoShape 26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0" name="Line 27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1" name="Line 28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2" name="Rectangle 29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3" name="Rectangle 30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4" name="Group 31"/>
            <p:cNvGrpSpPr>
              <a:grpSpLocks/>
            </p:cNvGrpSpPr>
            <p:nvPr/>
          </p:nvGrpSpPr>
          <p:grpSpPr bwMode="auto">
            <a:xfrm rot="-5400000">
              <a:off x="3896" y="1874"/>
              <a:ext cx="51" cy="147"/>
              <a:chOff x="3842" y="406"/>
              <a:chExt cx="51" cy="167"/>
            </a:xfrm>
          </p:grpSpPr>
          <p:sp>
            <p:nvSpPr>
              <p:cNvPr id="1263" name="Oval 32"/>
              <p:cNvSpPr>
                <a:spLocks noChangeArrowheads="1"/>
              </p:cNvSpPr>
              <p:nvPr/>
            </p:nvSpPr>
            <p:spPr bwMode="auto">
              <a:xfrm>
                <a:off x="3864" y="381"/>
                <a:ext cx="47" cy="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4" name="Oval 33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5" name="Oval 34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082" name="Line 35"/>
            <p:cNvSpPr>
              <a:spLocks noChangeShapeType="1"/>
            </p:cNvSpPr>
            <p:nvPr/>
          </p:nvSpPr>
          <p:spPr bwMode="auto">
            <a:xfrm>
              <a:off x="3785" y="1767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3" name="Line 36"/>
            <p:cNvSpPr>
              <a:spLocks noChangeShapeType="1"/>
            </p:cNvSpPr>
            <p:nvPr/>
          </p:nvSpPr>
          <p:spPr bwMode="auto">
            <a:xfrm>
              <a:off x="3787" y="1765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4" name="Line 37"/>
            <p:cNvSpPr>
              <a:spLocks noChangeShapeType="1"/>
            </p:cNvSpPr>
            <p:nvPr/>
          </p:nvSpPr>
          <p:spPr bwMode="auto">
            <a:xfrm>
              <a:off x="4099" y="1764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5" name="Line 38"/>
            <p:cNvSpPr>
              <a:spLocks noChangeShapeType="1"/>
            </p:cNvSpPr>
            <p:nvPr/>
          </p:nvSpPr>
          <p:spPr bwMode="auto">
            <a:xfrm>
              <a:off x="3596" y="1427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6" name="Line 39"/>
            <p:cNvSpPr>
              <a:spLocks noChangeShapeType="1"/>
            </p:cNvSpPr>
            <p:nvPr/>
          </p:nvSpPr>
          <p:spPr bwMode="auto">
            <a:xfrm flipV="1">
              <a:off x="3604" y="1607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7" name="Line 40"/>
            <p:cNvSpPr>
              <a:spLocks noChangeShapeType="1"/>
            </p:cNvSpPr>
            <p:nvPr/>
          </p:nvSpPr>
          <p:spPr bwMode="auto">
            <a:xfrm flipV="1">
              <a:off x="3936" y="1661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91" name="Group 41"/>
            <p:cNvGrpSpPr>
              <a:grpSpLocks/>
            </p:cNvGrpSpPr>
            <p:nvPr/>
          </p:nvGrpSpPr>
          <p:grpSpPr bwMode="auto">
            <a:xfrm>
              <a:off x="4011" y="1811"/>
              <a:ext cx="132" cy="249"/>
              <a:chOff x="4180" y="783"/>
              <a:chExt cx="150" cy="307"/>
            </a:xfrm>
          </p:grpSpPr>
          <p:sp>
            <p:nvSpPr>
              <p:cNvPr id="1255" name="AutoShape 42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6" name="Rectangle 4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7" name="Rectangle 4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8" name="AutoShape 4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9" name="Line 4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0" name="Line 47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1" name="Rectangle 48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2" name="Rectangle 4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92" name="Group 50"/>
            <p:cNvGrpSpPr>
              <a:grpSpLocks/>
            </p:cNvGrpSpPr>
            <p:nvPr/>
          </p:nvGrpSpPr>
          <p:grpSpPr bwMode="auto">
            <a:xfrm>
              <a:off x="3408" y="2201"/>
              <a:ext cx="302" cy="583"/>
              <a:chOff x="3314" y="1248"/>
              <a:chExt cx="344" cy="694"/>
            </a:xfrm>
          </p:grpSpPr>
          <p:graphicFrame>
            <p:nvGraphicFramePr>
              <p:cNvPr id="134360" name="Object 51"/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176" name="Clip" r:id="rId10" imgW="1307079" imgH="1083682" progId="MS_ClipArt_Gallery.2">
                      <p:embed/>
                    </p:oleObj>
                  </mc:Choice>
                  <mc:Fallback>
                    <p:oleObj name="Clip" r:id="rId10" imgW="1307079" imgH="1083682" progId="MS_ClipArt_Gallery.2">
                      <p:embed/>
                      <p:pic>
                        <p:nvPicPr>
                          <p:cNvPr id="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8" name="Line 52"/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aphicFrame>
            <p:nvGraphicFramePr>
              <p:cNvPr id="134362" name="Object 53"/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177" name="Clip" r:id="rId11" imgW="1307079" imgH="1083682" progId="MS_ClipArt_Gallery.2">
                      <p:embed/>
                    </p:oleObj>
                  </mc:Choice>
                  <mc:Fallback>
                    <p:oleObj name="Clip" r:id="rId11" imgW="1307079" imgH="1083682" progId="MS_ClipArt_Gallery.2">
                      <p:embed/>
                      <p:pic>
                        <p:nvPicPr>
                          <p:cNvPr id="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9" name="Line 54"/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64" name="Group 55"/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252" name="Oval 56"/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3" name="Oval 57"/>
                <p:cNvSpPr>
                  <a:spLocks noChangeArrowheads="1"/>
                </p:cNvSpPr>
                <p:nvPr/>
              </p:nvSpPr>
              <p:spPr bwMode="auto">
                <a:xfrm>
                  <a:off x="3844" y="464"/>
                  <a:ext cx="47" cy="4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4" name="Oval 58"/>
                <p:cNvSpPr>
                  <a:spLocks noChangeArrowheads="1"/>
                </p:cNvSpPr>
                <p:nvPr/>
              </p:nvSpPr>
              <p:spPr bwMode="auto">
                <a:xfrm>
                  <a:off x="3847" y="526"/>
                  <a:ext cx="51" cy="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51" name="Line 59"/>
              <p:cNvSpPr>
                <a:spLocks noChangeShapeType="1"/>
              </p:cNvSpPr>
              <p:nvPr/>
            </p:nvSpPr>
            <p:spPr bwMode="auto">
              <a:xfrm>
                <a:off x="3653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aphicFrame>
          <p:nvGraphicFramePr>
            <p:cNvPr id="134193" name="Object 60"/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78" name="Clip" r:id="rId12" imgW="1307079" imgH="1083682" progId="MS_ClipArt_Gallery.2">
                    <p:embed/>
                  </p:oleObj>
                </mc:Choice>
                <mc:Fallback>
                  <p:oleObj name="Clip" r:id="rId12" imgW="1307079" imgH="1083682" progId="MS_ClipArt_Gallery.2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2837"/>
                          <a:ext cx="26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194" name="Object 61"/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79" name="Clip" r:id="rId13" imgW="1307079" imgH="1083682" progId="MS_ClipArt_Gallery.2">
                    <p:embed/>
                  </p:oleObj>
                </mc:Choice>
                <mc:Fallback>
                  <p:oleObj name="Clip" r:id="rId13" imgW="1307079" imgH="1083682" progId="MS_ClipArt_Gallery.2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830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0" name="Oval 62"/>
            <p:cNvSpPr>
              <a:spLocks noChangeArrowheads="1"/>
            </p:cNvSpPr>
            <p:nvPr/>
          </p:nvSpPr>
          <p:spPr bwMode="auto">
            <a:xfrm rot="-5400000">
              <a:off x="3831" y="2895"/>
              <a:ext cx="40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1" name="Oval 63"/>
            <p:cNvSpPr>
              <a:spLocks noChangeArrowheads="1"/>
            </p:cNvSpPr>
            <p:nvPr/>
          </p:nvSpPr>
          <p:spPr bwMode="auto"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2" name="Oval 64"/>
            <p:cNvSpPr>
              <a:spLocks noChangeArrowheads="1"/>
            </p:cNvSpPr>
            <p:nvPr/>
          </p:nvSpPr>
          <p:spPr bwMode="auto"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3" name="Line 65"/>
            <p:cNvSpPr>
              <a:spLocks noChangeShapeType="1"/>
            </p:cNvSpPr>
            <p:nvPr/>
          </p:nvSpPr>
          <p:spPr bwMode="auto">
            <a:xfrm rot="-5400000">
              <a:off x="4097" y="2843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4" name="Line 66"/>
            <p:cNvSpPr>
              <a:spLocks noChangeShapeType="1"/>
            </p:cNvSpPr>
            <p:nvPr/>
          </p:nvSpPr>
          <p:spPr bwMode="auto">
            <a:xfrm rot="5400000" flipH="1">
              <a:off x="3702" y="2816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5" name="Line 67"/>
            <p:cNvSpPr>
              <a:spLocks noChangeShapeType="1"/>
            </p:cNvSpPr>
            <p:nvPr/>
          </p:nvSpPr>
          <p:spPr bwMode="auto">
            <a:xfrm rot="16200000" flipV="1">
              <a:off x="3921" y="2624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6" name="Line 68"/>
            <p:cNvSpPr>
              <a:spLocks noChangeShapeType="1"/>
            </p:cNvSpPr>
            <p:nvPr/>
          </p:nvSpPr>
          <p:spPr bwMode="auto">
            <a:xfrm flipV="1">
              <a:off x="3710" y="2564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7" name="Line 69"/>
            <p:cNvSpPr>
              <a:spLocks noChangeShapeType="1"/>
            </p:cNvSpPr>
            <p:nvPr/>
          </p:nvSpPr>
          <p:spPr bwMode="auto">
            <a:xfrm>
              <a:off x="4089" y="2593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8" name="Line 70"/>
            <p:cNvSpPr>
              <a:spLocks noChangeShapeType="1"/>
            </p:cNvSpPr>
            <p:nvPr/>
          </p:nvSpPr>
          <p:spPr bwMode="auto">
            <a:xfrm flipH="1">
              <a:off x="4590" y="2591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aphicFrame>
          <p:nvGraphicFramePr>
            <p:cNvPr id="134204" name="Object 71"/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80" name="Clip" r:id="rId14" imgW="983255" imgH="1207724" progId="MS_ClipArt_Gallery.2">
                    <p:embed/>
                  </p:oleObj>
                </mc:Choice>
                <mc:Fallback>
                  <p:oleObj name="Clip" r:id="rId14" imgW="983255" imgH="1207724" progId="MS_ClipArt_Gallery.2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2" y="2309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205" name="Object 72"/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81" name="Clip" r:id="rId16" imgW="983255" imgH="1207724" progId="MS_ClipArt_Gallery.2">
                    <p:embed/>
                  </p:oleObj>
                </mc:Choice>
                <mc:Fallback>
                  <p:oleObj name="Clip" r:id="rId16" imgW="983255" imgH="1207724" progId="MS_ClipArt_Gallery.2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0" y="2360"/>
                          <a:ext cx="128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9" name="Freeform 73"/>
            <p:cNvSpPr>
              <a:spLocks/>
            </p:cNvSpPr>
            <p:nvPr/>
          </p:nvSpPr>
          <p:spPr bwMode="auto">
            <a:xfrm>
              <a:off x="3911" y="2218"/>
              <a:ext cx="853" cy="192"/>
            </a:xfrm>
            <a:custGeom>
              <a:avLst/>
              <a:gdLst>
                <a:gd name="T0" fmla="*/ 0 w 972"/>
                <a:gd name="T1" fmla="*/ 20 h 228"/>
                <a:gd name="T2" fmla="*/ 69 w 972"/>
                <a:gd name="T3" fmla="*/ 3 h 228"/>
                <a:gd name="T4" fmla="*/ 156 w 972"/>
                <a:gd name="T5" fmla="*/ 15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07" name="Group 74"/>
            <p:cNvGrpSpPr>
              <a:grpSpLocks/>
            </p:cNvGrpSpPr>
            <p:nvPr/>
          </p:nvGrpSpPr>
          <p:grpSpPr bwMode="auto">
            <a:xfrm>
              <a:off x="4079" y="3114"/>
              <a:ext cx="256" cy="269"/>
              <a:chOff x="2870" y="1518"/>
              <a:chExt cx="292" cy="320"/>
            </a:xfrm>
          </p:grpSpPr>
          <p:graphicFrame>
            <p:nvGraphicFramePr>
              <p:cNvPr id="134358" name="Object 75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182" name="Clip" r:id="rId17" imgW="826793" imgH="840481" progId="MS_ClipArt_Gallery.2">
                      <p:embed/>
                    </p:oleObj>
                  </mc:Choice>
                  <mc:Fallback>
                    <p:oleObj name="Clip" r:id="rId17" imgW="826793" imgH="840481" progId="MS_ClipArt_Gallery.2">
                      <p:embed/>
                      <p:pic>
                        <p:nvPicPr>
                          <p:cNvPr id="0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9" name="Object 76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183" name="Clip" r:id="rId19" imgW="1268227" imgH="1200237" progId="MS_ClipArt_Gallery.2">
                      <p:embed/>
                    </p:oleObj>
                  </mc:Choice>
                  <mc:Fallback>
                    <p:oleObj name="Clip" r:id="rId19" imgW="1268227" imgH="1200237" progId="MS_ClipArt_Gallery.2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8" name="Group 77"/>
            <p:cNvGrpSpPr>
              <a:grpSpLocks/>
            </p:cNvGrpSpPr>
            <p:nvPr/>
          </p:nvGrpSpPr>
          <p:grpSpPr bwMode="auto">
            <a:xfrm>
              <a:off x="4569" y="3134"/>
              <a:ext cx="256" cy="269"/>
              <a:chOff x="2870" y="1518"/>
              <a:chExt cx="292" cy="320"/>
            </a:xfrm>
          </p:grpSpPr>
          <p:graphicFrame>
            <p:nvGraphicFramePr>
              <p:cNvPr id="134356" name="Object 7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184" name="Clip" r:id="rId21" imgW="826793" imgH="840481" progId="MS_ClipArt_Gallery.2">
                      <p:embed/>
                    </p:oleObj>
                  </mc:Choice>
                  <mc:Fallback>
                    <p:oleObj name="Clip" r:id="rId21" imgW="826793" imgH="840481" progId="MS_ClipArt_Gallery.2">
                      <p:embed/>
                      <p:pic>
                        <p:nvPicPr>
                          <p:cNvPr id="0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7" name="Object 7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185" name="Clip" r:id="rId22" imgW="1268227" imgH="1200237" progId="MS_ClipArt_Gallery.2">
                      <p:embed/>
                    </p:oleObj>
                  </mc:Choice>
                  <mc:Fallback>
                    <p:oleObj name="Clip" r:id="rId22" imgW="1268227" imgH="1200237" progId="MS_ClipArt_Gallery.2">
                      <p:embed/>
                      <p:pic>
                        <p:nvPicPr>
                          <p:cNvPr id="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9" name="Group 80"/>
            <p:cNvGrpSpPr>
              <a:grpSpLocks/>
            </p:cNvGrpSpPr>
            <p:nvPr/>
          </p:nvGrpSpPr>
          <p:grpSpPr bwMode="auto">
            <a:xfrm>
              <a:off x="4308" y="2955"/>
              <a:ext cx="239" cy="237"/>
              <a:chOff x="4733" y="2082"/>
              <a:chExt cx="272" cy="282"/>
            </a:xfrm>
          </p:grpSpPr>
          <p:graphicFrame>
            <p:nvGraphicFramePr>
              <p:cNvPr id="134354" name="Object 81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186" name="Clip" r:id="rId23" imgW="826793" imgH="840481" progId="MS_ClipArt_Gallery.2">
                      <p:embed/>
                    </p:oleObj>
                  </mc:Choice>
                  <mc:Fallback>
                    <p:oleObj name="Clip" r:id="rId23" imgW="826793" imgH="840481" progId="MS_ClipArt_Gallery.2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7" name="Rectangle 82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3" name="Line 83"/>
            <p:cNvSpPr>
              <a:spLocks noChangeShapeType="1"/>
            </p:cNvSpPr>
            <p:nvPr/>
          </p:nvSpPr>
          <p:spPr bwMode="auto">
            <a:xfrm>
              <a:off x="4501" y="289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11" name="Group 84"/>
            <p:cNvGrpSpPr>
              <a:grpSpLocks/>
            </p:cNvGrpSpPr>
            <p:nvPr/>
          </p:nvGrpSpPr>
          <p:grpSpPr bwMode="auto">
            <a:xfrm>
              <a:off x="4955" y="2531"/>
              <a:ext cx="131" cy="258"/>
              <a:chOff x="4180" y="783"/>
              <a:chExt cx="150" cy="307"/>
            </a:xfrm>
          </p:grpSpPr>
          <p:sp>
            <p:nvSpPr>
              <p:cNvPr id="1239" name="AutoShape 8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0" name="Rectangle 8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1" name="Rectangle 8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2" name="AutoShape 8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3" name="Line 8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4" name="Line 9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5" name="Rectangle 9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6" name="Rectangle 92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212" name="Group 93"/>
            <p:cNvGrpSpPr>
              <a:grpSpLocks/>
            </p:cNvGrpSpPr>
            <p:nvPr/>
          </p:nvGrpSpPr>
          <p:grpSpPr bwMode="auto">
            <a:xfrm>
              <a:off x="4947" y="2811"/>
              <a:ext cx="131" cy="258"/>
              <a:chOff x="4180" y="783"/>
              <a:chExt cx="150" cy="307"/>
            </a:xfrm>
          </p:grpSpPr>
          <p:sp>
            <p:nvSpPr>
              <p:cNvPr id="1231" name="AutoShape 9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2" name="Rectangle 9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3" name="Rectangle 9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4" name="AutoShape 9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5" name="Line 9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6" name="Line 9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7" name="Rectangle 10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8" name="Rectangle 101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6" name="Line 102"/>
            <p:cNvSpPr>
              <a:spLocks noChangeShapeType="1"/>
            </p:cNvSpPr>
            <p:nvPr/>
          </p:nvSpPr>
          <p:spPr bwMode="auto">
            <a:xfrm rot="5400000" flipH="1">
              <a:off x="4711" y="2767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7" name="Line 103"/>
            <p:cNvSpPr>
              <a:spLocks noChangeShapeType="1"/>
            </p:cNvSpPr>
            <p:nvPr/>
          </p:nvSpPr>
          <p:spPr bwMode="auto">
            <a:xfrm rot="-5400000">
              <a:off x="4934" y="2925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8" name="Line 104"/>
            <p:cNvSpPr>
              <a:spLocks noChangeShapeType="1"/>
            </p:cNvSpPr>
            <p:nvPr/>
          </p:nvSpPr>
          <p:spPr bwMode="auto">
            <a:xfrm rot="-5400000">
              <a:off x="4928" y="2630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9" name="Line 105"/>
            <p:cNvSpPr>
              <a:spLocks noChangeShapeType="1"/>
            </p:cNvSpPr>
            <p:nvPr/>
          </p:nvSpPr>
          <p:spPr bwMode="auto">
            <a:xfrm flipV="1">
              <a:off x="4096" y="1459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0" name="Line 106"/>
            <p:cNvSpPr>
              <a:spLocks noChangeShapeType="1"/>
            </p:cNvSpPr>
            <p:nvPr/>
          </p:nvSpPr>
          <p:spPr bwMode="auto">
            <a:xfrm>
              <a:off x="4685" y="1449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1" name="Line 107"/>
            <p:cNvSpPr>
              <a:spLocks noChangeShapeType="1"/>
            </p:cNvSpPr>
            <p:nvPr/>
          </p:nvSpPr>
          <p:spPr bwMode="auto">
            <a:xfrm flipH="1">
              <a:off x="5012" y="1661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2" name="Line 108"/>
            <p:cNvSpPr>
              <a:spLocks noChangeShapeType="1"/>
            </p:cNvSpPr>
            <p:nvPr/>
          </p:nvSpPr>
          <p:spPr bwMode="auto">
            <a:xfrm>
              <a:off x="4527" y="1520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3" name="Line 109"/>
            <p:cNvSpPr>
              <a:spLocks noChangeShapeType="1"/>
            </p:cNvSpPr>
            <p:nvPr/>
          </p:nvSpPr>
          <p:spPr bwMode="auto">
            <a:xfrm>
              <a:off x="4543" y="1928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4" name="Line 110"/>
            <p:cNvSpPr>
              <a:spLocks noChangeShapeType="1"/>
            </p:cNvSpPr>
            <p:nvPr/>
          </p:nvSpPr>
          <p:spPr bwMode="auto">
            <a:xfrm flipH="1">
              <a:off x="4833" y="2221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5" name="Line 111"/>
            <p:cNvSpPr>
              <a:spLocks noChangeShapeType="1"/>
            </p:cNvSpPr>
            <p:nvPr/>
          </p:nvSpPr>
          <p:spPr bwMode="auto">
            <a:xfrm flipH="1">
              <a:off x="4690" y="1641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6" name="Line 112"/>
            <p:cNvSpPr>
              <a:spLocks noChangeShapeType="1"/>
            </p:cNvSpPr>
            <p:nvPr/>
          </p:nvSpPr>
          <p:spPr bwMode="auto">
            <a:xfrm flipH="1">
              <a:off x="4696" y="1288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7" name="Line 113"/>
            <p:cNvSpPr>
              <a:spLocks noChangeShapeType="1"/>
            </p:cNvSpPr>
            <p:nvPr/>
          </p:nvSpPr>
          <p:spPr bwMode="auto">
            <a:xfrm flipH="1">
              <a:off x="5148" y="1399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25" name="Group 144"/>
            <p:cNvGrpSpPr>
              <a:grpSpLocks/>
            </p:cNvGrpSpPr>
            <p:nvPr/>
          </p:nvGrpSpPr>
          <p:grpSpPr bwMode="auto">
            <a:xfrm>
              <a:off x="3769" y="1520"/>
              <a:ext cx="316" cy="147"/>
              <a:chOff x="3600" y="219"/>
              <a:chExt cx="360" cy="175"/>
            </a:xfrm>
          </p:grpSpPr>
          <p:sp>
            <p:nvSpPr>
              <p:cNvPr id="1218" name="Oval 145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19" name="Line 14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0" name="Line 14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1" name="Rectangle 14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2" name="Oval 14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30" name="Group 15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28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9" name="Line 152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30" name="Line 1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31" name="Group 15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25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6" name="Line 1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7" name="Line 157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6" name="Group 158"/>
            <p:cNvGrpSpPr>
              <a:grpSpLocks/>
            </p:cNvGrpSpPr>
            <p:nvPr/>
          </p:nvGrpSpPr>
          <p:grpSpPr bwMode="auto">
            <a:xfrm>
              <a:off x="4369" y="1376"/>
              <a:ext cx="316" cy="147"/>
              <a:chOff x="3600" y="219"/>
              <a:chExt cx="360" cy="175"/>
            </a:xfrm>
          </p:grpSpPr>
          <p:sp>
            <p:nvSpPr>
              <p:cNvPr id="1205" name="Oval 15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6" name="Line 1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7" name="Line 1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8" name="Rectangle 1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9" name="Oval 1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17" name="Group 1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15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6" name="Line 16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7" name="Line 1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18" name="Group 1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12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3" name="Line 1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4" name="Line 17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7" name="Group 172"/>
            <p:cNvGrpSpPr>
              <a:grpSpLocks/>
            </p:cNvGrpSpPr>
            <p:nvPr/>
          </p:nvGrpSpPr>
          <p:grpSpPr bwMode="auto">
            <a:xfrm>
              <a:off x="4380" y="1790"/>
              <a:ext cx="316" cy="147"/>
              <a:chOff x="3600" y="219"/>
              <a:chExt cx="360" cy="175"/>
            </a:xfrm>
          </p:grpSpPr>
          <p:sp>
            <p:nvSpPr>
              <p:cNvPr id="1192" name="Oval 17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3" name="Line 17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4" name="Line 17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5" name="Rectangle 17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6" name="Oval 17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04" name="Group 17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02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3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4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05" name="Group 18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99" name="Line 18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0" name="Line 1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1" name="Line 18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8" name="Group 186"/>
            <p:cNvGrpSpPr>
              <a:grpSpLocks/>
            </p:cNvGrpSpPr>
            <p:nvPr/>
          </p:nvGrpSpPr>
          <p:grpSpPr bwMode="auto">
            <a:xfrm>
              <a:off x="4991" y="1507"/>
              <a:ext cx="315" cy="147"/>
              <a:chOff x="3600" y="219"/>
              <a:chExt cx="360" cy="175"/>
            </a:xfrm>
          </p:grpSpPr>
          <p:sp>
            <p:nvSpPr>
              <p:cNvPr id="1179" name="Oval 187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0" name="Line 18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1" name="Line 18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2" name="Rectangle 19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3" name="Oval 19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91" name="Group 19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89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0" name="Line 194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1" name="Line 19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92" name="Group 19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86" name="Line 197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7" name="Line 1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8" name="Line 199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9" name="Group 200"/>
            <p:cNvGrpSpPr>
              <a:grpSpLocks/>
            </p:cNvGrpSpPr>
            <p:nvPr/>
          </p:nvGrpSpPr>
          <p:grpSpPr bwMode="auto">
            <a:xfrm>
              <a:off x="4869" y="2072"/>
              <a:ext cx="316" cy="147"/>
              <a:chOff x="3600" y="219"/>
              <a:chExt cx="360" cy="175"/>
            </a:xfrm>
          </p:grpSpPr>
          <p:sp>
            <p:nvSpPr>
              <p:cNvPr id="1166" name="Oval 201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7" name="Line 20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8" name="Line 20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9" name="Rectangle 20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70" name="Oval 20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78" name="Group 20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76" name="Line 2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7" name="Line 208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8" name="Line 2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79" name="Group 21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73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4" name="Line 2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5" name="Line 213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0" name="Group 214"/>
            <p:cNvGrpSpPr>
              <a:grpSpLocks/>
            </p:cNvGrpSpPr>
            <p:nvPr/>
          </p:nvGrpSpPr>
          <p:grpSpPr bwMode="auto">
            <a:xfrm>
              <a:off x="4659" y="2440"/>
              <a:ext cx="316" cy="148"/>
              <a:chOff x="3600" y="219"/>
              <a:chExt cx="360" cy="175"/>
            </a:xfrm>
          </p:grpSpPr>
          <p:sp>
            <p:nvSpPr>
              <p:cNvPr id="1153" name="Oval 21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4" name="Line 21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5" name="Line 21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6" name="Rectangle 21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7" name="Oval 21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4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65" name="Group 22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63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4" name="Line 2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5" name="Line 2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66" name="Group 22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60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1" name="Line 226"/>
                <p:cNvSpPr>
                  <a:spLocks noChangeShapeType="1"/>
                </p:cNvSpPr>
                <p:nvPr/>
              </p:nvSpPr>
              <p:spPr bwMode="auto">
                <a:xfrm>
                  <a:off x="2944" y="948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2" name="Line 2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1" name="Group 228"/>
            <p:cNvGrpSpPr>
              <a:grpSpLocks/>
            </p:cNvGrpSpPr>
            <p:nvPr/>
          </p:nvGrpSpPr>
          <p:grpSpPr bwMode="auto">
            <a:xfrm>
              <a:off x="4275" y="2748"/>
              <a:ext cx="315" cy="147"/>
              <a:chOff x="3600" y="219"/>
              <a:chExt cx="360" cy="175"/>
            </a:xfrm>
          </p:grpSpPr>
          <p:sp>
            <p:nvSpPr>
              <p:cNvPr id="1140" name="Oval 22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1" name="Line 23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2" name="Line 23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3" name="Rectangle 23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4" name="Oval 23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52" name="Group 23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50" name="Line 23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1" name="Line 23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2" name="Line 23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53" name="Group 23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47" name="Line 23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8" name="Line 24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9" name="Line 24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2" name="Group 242"/>
            <p:cNvGrpSpPr>
              <a:grpSpLocks/>
            </p:cNvGrpSpPr>
            <p:nvPr/>
          </p:nvGrpSpPr>
          <p:grpSpPr bwMode="auto">
            <a:xfrm>
              <a:off x="3769" y="2511"/>
              <a:ext cx="316" cy="147"/>
              <a:chOff x="3600" y="219"/>
              <a:chExt cx="360" cy="175"/>
            </a:xfrm>
          </p:grpSpPr>
          <p:sp>
            <p:nvSpPr>
              <p:cNvPr id="1127" name="Oval 24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8" name="Line 24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9" name="Line 24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0" name="Rectangle 24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1" name="Oval 24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39" name="Group 24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37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8" name="Line 25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9" name="Line 25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40" name="Group 25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34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5" name="Line 25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6" name="Line 25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1126" name="Line 261"/>
            <p:cNvSpPr>
              <a:spLocks noChangeShapeType="1"/>
            </p:cNvSpPr>
            <p:nvPr/>
          </p:nvSpPr>
          <p:spPr bwMode="auto">
            <a:xfrm flipV="1">
              <a:off x="3930" y="2645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34148" name="Group 302"/>
          <p:cNvGrpSpPr>
            <a:grpSpLocks/>
          </p:cNvGrpSpPr>
          <p:nvPr/>
        </p:nvGrpSpPr>
        <p:grpSpPr bwMode="auto">
          <a:xfrm>
            <a:off x="4740275" y="1500188"/>
            <a:ext cx="3738563" cy="3725862"/>
            <a:chOff x="2986" y="945"/>
            <a:chExt cx="2355" cy="2347"/>
          </a:xfrm>
        </p:grpSpPr>
        <p:grpSp>
          <p:nvGrpSpPr>
            <p:cNvPr id="134161" name="Group 272"/>
            <p:cNvGrpSpPr>
              <a:grpSpLocks/>
            </p:cNvGrpSpPr>
            <p:nvPr/>
          </p:nvGrpSpPr>
          <p:grpSpPr bwMode="auto">
            <a:xfrm>
              <a:off x="2986" y="945"/>
              <a:ext cx="513" cy="541"/>
              <a:chOff x="2938" y="2925"/>
              <a:chExt cx="513" cy="541"/>
            </a:xfrm>
          </p:grpSpPr>
          <p:sp>
            <p:nvSpPr>
              <p:cNvPr id="1067" name="Rectangle 266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8" name="Rectangle 264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9" name="Rectangle 265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0" name="Text Box 263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1" name="Line 269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2" name="Line 270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3" name="Line 271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62" name="Group 273"/>
            <p:cNvGrpSpPr>
              <a:grpSpLocks/>
            </p:cNvGrpSpPr>
            <p:nvPr/>
          </p:nvGrpSpPr>
          <p:grpSpPr bwMode="auto">
            <a:xfrm>
              <a:off x="4828" y="2751"/>
              <a:ext cx="513" cy="541"/>
              <a:chOff x="2938" y="2925"/>
              <a:chExt cx="513" cy="541"/>
            </a:xfrm>
          </p:grpSpPr>
          <p:sp>
            <p:nvSpPr>
              <p:cNvPr id="1060" name="Rectangle 274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1" name="Rectangle 275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2" name="Rectangle 276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3" name="Text Box 277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" name="Line 278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5" name="Line 279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6" name="Line 280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34149" name="Group 303"/>
          <p:cNvGrpSpPr>
            <a:grpSpLocks/>
          </p:cNvGrpSpPr>
          <p:nvPr/>
        </p:nvGrpSpPr>
        <p:grpSpPr bwMode="auto">
          <a:xfrm>
            <a:off x="5476875" y="1724025"/>
            <a:ext cx="2238375" cy="2743200"/>
            <a:chOff x="3450" y="1086"/>
            <a:chExt cx="1410" cy="1728"/>
          </a:xfrm>
        </p:grpSpPr>
        <p:sp>
          <p:nvSpPr>
            <p:cNvPr id="1054" name="Line 289"/>
            <p:cNvSpPr>
              <a:spLocks noChangeShapeType="1"/>
            </p:cNvSpPr>
            <p:nvPr/>
          </p:nvSpPr>
          <p:spPr bwMode="auto">
            <a:xfrm>
              <a:off x="3462" y="1086"/>
              <a:ext cx="1398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8" name="Group 296"/>
            <p:cNvGrpSpPr>
              <a:grpSpLocks/>
            </p:cNvGrpSpPr>
            <p:nvPr/>
          </p:nvGrpSpPr>
          <p:grpSpPr bwMode="auto">
            <a:xfrm>
              <a:off x="3450" y="1481"/>
              <a:ext cx="688" cy="250"/>
              <a:chOff x="4032" y="2303"/>
              <a:chExt cx="688" cy="250"/>
            </a:xfrm>
          </p:grpSpPr>
          <p:sp>
            <p:nvSpPr>
              <p:cNvPr id="1056" name="Rectangle 295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7" name="Text Box 294"/>
              <p:cNvSpPr txBox="1">
                <a:spLocks noChangeArrowheads="1"/>
              </p:cNvSpPr>
              <p:nvPr/>
            </p:nvSpPr>
            <p:spPr bwMode="auto">
              <a:xfrm>
                <a:off x="4032" y="2303"/>
                <a:ext cx="6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FF0000"/>
                    </a:solidFill>
                  </a:rPr>
                  <a:t>request</a:t>
                </a:r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34150" name="Group 305"/>
          <p:cNvGrpSpPr>
            <a:grpSpLocks/>
          </p:cNvGrpSpPr>
          <p:nvPr/>
        </p:nvGrpSpPr>
        <p:grpSpPr bwMode="auto">
          <a:xfrm>
            <a:off x="5572125" y="1609725"/>
            <a:ext cx="2914650" cy="2743200"/>
            <a:chOff x="3510" y="1014"/>
            <a:chExt cx="1836" cy="1728"/>
          </a:xfrm>
        </p:grpSpPr>
        <p:sp>
          <p:nvSpPr>
            <p:cNvPr id="2" name="Line 297"/>
            <p:cNvSpPr>
              <a:spLocks noChangeShapeType="1"/>
            </p:cNvSpPr>
            <p:nvPr/>
          </p:nvSpPr>
          <p:spPr bwMode="auto">
            <a:xfrm>
              <a:off x="3510" y="1014"/>
              <a:ext cx="1440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4" name="Group 298"/>
            <p:cNvGrpSpPr>
              <a:grpSpLocks/>
            </p:cNvGrpSpPr>
            <p:nvPr/>
          </p:nvGrpSpPr>
          <p:grpSpPr bwMode="auto">
            <a:xfrm>
              <a:off x="4752" y="2387"/>
              <a:ext cx="594" cy="250"/>
              <a:chOff x="4086" y="2303"/>
              <a:chExt cx="594" cy="250"/>
            </a:xfrm>
          </p:grpSpPr>
          <p:sp>
            <p:nvSpPr>
              <p:cNvPr id="1052" name="Rectangle 299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3" name="Text Box 300"/>
              <p:cNvSpPr txBox="1">
                <a:spLocks noChangeArrowheads="1"/>
              </p:cNvSpPr>
              <p:nvPr/>
            </p:nvSpPr>
            <p:spPr bwMode="auto">
              <a:xfrm>
                <a:off x="4129" y="2303"/>
                <a:ext cx="49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>
                    <a:solidFill>
                      <a:srgbClr val="FF0000"/>
                    </a:solidFill>
                  </a:rPr>
                  <a:t>reply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50" name="Rectangle 306"/>
          <p:cNvSpPr>
            <a:spLocks noChangeArrowheads="1"/>
          </p:cNvSpPr>
          <p:nvPr/>
        </p:nvSpPr>
        <p:spPr bwMode="auto">
          <a:xfrm>
            <a:off x="415925" y="2600325"/>
            <a:ext cx="4246563" cy="258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Key questions to ask about </a:t>
            </a:r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a C-S application</a:t>
            </a:r>
          </a:p>
          <a:p>
            <a:pPr algn="l"/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extensible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scalable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handle server failures (being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robust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)? </a:t>
            </a:r>
          </a:p>
          <a:p>
            <a:pPr algn="l"/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provide </a:t>
            </a:r>
            <a:r>
              <a:rPr lang="en-US" altLang="x-none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security</a:t>
            </a:r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  <a:endParaRPr lang="en-US" altLang="x-none" sz="1800" b="1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34152" name="Rectangle 2"/>
          <p:cNvSpPr>
            <a:spLocks noChangeArrowheads="1"/>
          </p:cNvSpPr>
          <p:nvPr/>
        </p:nvSpPr>
        <p:spPr bwMode="auto">
          <a:xfrm>
            <a:off x="438150" y="5484813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latin typeface="Comic Sans MS" charset="0"/>
              </a:rPr>
              <a:t>What are some interesting design features of the FTP protocol?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x-none">
                <a:ea typeface="ＭＳ Ｐゴシック" charset="-128"/>
              </a:rPr>
              <a:t>Backup Slides</a:t>
            </a:r>
          </a:p>
        </p:txBody>
      </p:sp>
      <p:sp>
        <p:nvSpPr>
          <p:cNvPr id="140290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47A6D54-551A-A84C-AE2D-4F646AF3D8B1}" type="slidenum">
              <a:rPr lang="en-US" altLang="x-none" sz="1400">
                <a:solidFill>
                  <a:srgbClr val="000000"/>
                </a:solidFill>
              </a:rPr>
              <a:pPr/>
              <a:t>59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236945E-44A6-4844-BE29-B47067F4528F}" type="slidenum">
              <a:rPr lang="en-US" altLang="x-none" sz="1400">
                <a:solidFill>
                  <a:srgbClr val="000000"/>
                </a:solidFill>
              </a:rPr>
              <a:pPr/>
              <a:t>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(UDP)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2185988" y="1901825"/>
            <a:ext cx="6440487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UDPClient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public static void main(String args[])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BufferedReader inFromUser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new BufferedReader(new InputStreamReader(System.in));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sentence = inFromUser.readLine();   </a:t>
            </a:r>
            <a:br>
              <a:rPr lang="en-US" altLang="x-none" sz="16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byte[] sendData = sentence.getBytes();</a:t>
            </a:r>
            <a:r>
              <a:rPr lang="en-US" altLang="x-none">
                <a:solidFill>
                  <a:srgbClr val="000000"/>
                </a:solidFill>
              </a:rPr>
              <a:t>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DatagramSocket clientSocket = new DatagramSocket();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InetAddress sIPAddress = InetAddress.getByName(</a:t>
            </a:r>
            <a:r>
              <a:rPr lang="ja-JP" altLang="en-US" sz="16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ja-JP" sz="1600">
                <a:solidFill>
                  <a:srgbClr val="000000"/>
                </a:solidFill>
                <a:latin typeface="Arial" charset="0"/>
              </a:rPr>
              <a:t>servname");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</a:t>
            </a: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588963" y="3300413"/>
            <a:ext cx="1533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Create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input stream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29702" name="Text Box 5"/>
          <p:cNvSpPr txBox="1">
            <a:spLocks noChangeArrowheads="1"/>
          </p:cNvSpPr>
          <p:nvPr/>
        </p:nvSpPr>
        <p:spPr bwMode="auto">
          <a:xfrm>
            <a:off x="654050" y="4894263"/>
            <a:ext cx="15541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Create 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client socket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29703" name="Text Box 6"/>
          <p:cNvSpPr txBox="1">
            <a:spLocks noChangeArrowheads="1"/>
          </p:cNvSpPr>
          <p:nvPr/>
        </p:nvSpPr>
        <p:spPr bwMode="auto">
          <a:xfrm>
            <a:off x="-55563" y="5557838"/>
            <a:ext cx="2205038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 dirty="0">
                <a:solidFill>
                  <a:srgbClr val="3333CC"/>
                </a:solidFill>
              </a:rPr>
              <a:t>Translate</a:t>
            </a:r>
          </a:p>
          <a:p>
            <a:pPr algn="r">
              <a:defRPr/>
            </a:pPr>
            <a:r>
              <a:rPr lang="en-US" sz="1800" dirty="0">
                <a:solidFill>
                  <a:srgbClr val="3333CC"/>
                </a:solidFill>
              </a:rPr>
              <a:t> hostname to IP </a:t>
            </a:r>
          </a:p>
          <a:p>
            <a:pPr algn="r">
              <a:defRPr/>
            </a:pPr>
            <a:r>
              <a:rPr lang="en-US" sz="1800" dirty="0">
                <a:solidFill>
                  <a:srgbClr val="3333CC"/>
                </a:solidFill>
              </a:rPr>
              <a:t>address </a:t>
            </a:r>
            <a:r>
              <a:rPr lang="en-US" sz="1800" dirty="0">
                <a:solidFill>
                  <a:srgbClr val="FF0000"/>
                </a:solidFill>
              </a:rPr>
              <a:t>using DNS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9704" name="Freeform 7"/>
          <p:cNvSpPr>
            <a:spLocks/>
          </p:cNvSpPr>
          <p:nvPr/>
        </p:nvSpPr>
        <p:spPr bwMode="auto">
          <a:xfrm>
            <a:off x="1979613" y="3352800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9705" name="Line 8"/>
          <p:cNvSpPr>
            <a:spLocks noChangeShapeType="1"/>
          </p:cNvSpPr>
          <p:nvPr/>
        </p:nvSpPr>
        <p:spPr bwMode="auto">
          <a:xfrm flipV="1">
            <a:off x="2112963" y="3771900"/>
            <a:ext cx="3238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9706" name="Freeform 9"/>
          <p:cNvSpPr>
            <a:spLocks/>
          </p:cNvSpPr>
          <p:nvPr/>
        </p:nvSpPr>
        <p:spPr bwMode="auto">
          <a:xfrm>
            <a:off x="2025650" y="4972050"/>
            <a:ext cx="123825" cy="509588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9707" name="Line 10"/>
          <p:cNvSpPr>
            <a:spLocks noChangeShapeType="1"/>
          </p:cNvSpPr>
          <p:nvPr/>
        </p:nvSpPr>
        <p:spPr bwMode="auto">
          <a:xfrm flipV="1">
            <a:off x="2144713" y="5132388"/>
            <a:ext cx="328612" cy="63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9708" name="Freeform 11"/>
          <p:cNvSpPr>
            <a:spLocks/>
          </p:cNvSpPr>
          <p:nvPr/>
        </p:nvSpPr>
        <p:spPr bwMode="auto">
          <a:xfrm>
            <a:off x="2025650" y="5668963"/>
            <a:ext cx="123825" cy="8048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9709" name="Line 12"/>
          <p:cNvSpPr>
            <a:spLocks noChangeShapeType="1"/>
          </p:cNvSpPr>
          <p:nvPr/>
        </p:nvSpPr>
        <p:spPr bwMode="auto">
          <a:xfrm flipV="1">
            <a:off x="2154238" y="5699125"/>
            <a:ext cx="434975" cy="1174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090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DataStream</a:t>
            </a:r>
          </a:p>
        </p:txBody>
      </p:sp>
      <p:sp>
        <p:nvSpPr>
          <p:cNvPr id="14131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A9D53EA-59B0-1641-A74A-CF6718D3D718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60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pic>
        <p:nvPicPr>
          <p:cNvPr id="141315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16138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407CEA6-8D92-A340-A11F-F575F0A964E2}" type="slidenum">
              <a:rPr lang="en-US" altLang="x-none" sz="1400">
                <a:solidFill>
                  <a:srgbClr val="000000"/>
                </a:solidFill>
              </a:rPr>
              <a:pPr/>
              <a:t>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(UDP), cont.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2176463" y="1612900"/>
            <a:ext cx="71215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DatagramPacket sendPacket =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new DatagramPacket(sendData, sendData.length, sIPAddress, 9876);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clientSocket.send(sendPacket);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byte[] receiveData = new byte[1024];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DatagramPacket receivePacket =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new DatagramPacket(receiveData, receiveData.length);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clientSocket.receive(receivePacket);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String modifiedSentence =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new String(receivePacket.getData());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System.out.println("FROM SERVER:" + modifiedSentence);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clientSocket.close();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} </a:t>
            </a:r>
          </a:p>
          <a:p>
            <a:pPr algn="l"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</a:rPr>
              <a:t>}</a:t>
            </a:r>
            <a:r>
              <a:rPr lang="en-US">
                <a:solidFill>
                  <a:srgbClr val="000000"/>
                </a:solidFill>
                <a:ea typeface="ＭＳ Ｐゴシック" charset="0"/>
              </a:rPr>
              <a:t> </a:t>
            </a: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0" y="1446213"/>
            <a:ext cx="23923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Create datagram with data-to-send,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length, IP addr, port</a:t>
            </a:r>
          </a:p>
          <a:p>
            <a:pPr algn="r"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0726" name="Text Box 5"/>
          <p:cNvSpPr txBox="1">
            <a:spLocks noChangeArrowheads="1"/>
          </p:cNvSpPr>
          <p:nvPr/>
        </p:nvSpPr>
        <p:spPr bwMode="auto">
          <a:xfrm>
            <a:off x="466725" y="2473325"/>
            <a:ext cx="1793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Send datagram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to server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482600" y="3630613"/>
            <a:ext cx="17764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Read datagram</a:t>
            </a:r>
          </a:p>
          <a:p>
            <a:pPr algn="r">
              <a:defRPr/>
            </a:pPr>
            <a:r>
              <a:rPr lang="en-US" sz="1800">
                <a:solidFill>
                  <a:srgbClr val="3333CC"/>
                </a:solidFill>
              </a:rPr>
              <a:t>from server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0728" name="Freeform 7"/>
          <p:cNvSpPr>
            <a:spLocks/>
          </p:cNvSpPr>
          <p:nvPr/>
        </p:nvSpPr>
        <p:spPr bwMode="auto">
          <a:xfrm>
            <a:off x="2228850" y="1528763"/>
            <a:ext cx="114300" cy="79057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0729" name="Line 8"/>
          <p:cNvSpPr>
            <a:spLocks noChangeShapeType="1"/>
          </p:cNvSpPr>
          <p:nvPr/>
        </p:nvSpPr>
        <p:spPr bwMode="auto">
          <a:xfrm flipV="1">
            <a:off x="2343150" y="2181225"/>
            <a:ext cx="3429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0730" name="Freeform 9"/>
          <p:cNvSpPr>
            <a:spLocks/>
          </p:cNvSpPr>
          <p:nvPr/>
        </p:nvSpPr>
        <p:spPr bwMode="auto">
          <a:xfrm>
            <a:off x="2076450" y="2509838"/>
            <a:ext cx="123825" cy="5857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0731" name="Line 10"/>
          <p:cNvSpPr>
            <a:spLocks noChangeShapeType="1"/>
          </p:cNvSpPr>
          <p:nvPr/>
        </p:nvSpPr>
        <p:spPr bwMode="auto">
          <a:xfrm flipV="1">
            <a:off x="2214563" y="2647950"/>
            <a:ext cx="309562" cy="158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0732" name="Freeform 11"/>
          <p:cNvSpPr>
            <a:spLocks/>
          </p:cNvSpPr>
          <p:nvPr/>
        </p:nvSpPr>
        <p:spPr bwMode="auto">
          <a:xfrm>
            <a:off x="2095500" y="3697288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0733" name="Line 12"/>
          <p:cNvSpPr>
            <a:spLocks noChangeShapeType="1"/>
          </p:cNvSpPr>
          <p:nvPr/>
        </p:nvSpPr>
        <p:spPr bwMode="auto">
          <a:xfrm flipV="1">
            <a:off x="2233613" y="4016375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81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108546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%ubun</a:t>
            </a:r>
            <a:r>
              <a:rPr lang="en-US" altLang="zh-CN" dirty="0">
                <a:ea typeface="ＭＳ Ｐゴシック" charset="-128"/>
              </a:rPr>
              <a:t>tu</a:t>
            </a:r>
            <a:r>
              <a:rPr lang="en-US" altLang="x-none" dirty="0">
                <a:ea typeface="ＭＳ Ｐゴシック" charset="-128"/>
              </a:rPr>
              <a:t>: java </a:t>
            </a:r>
            <a:r>
              <a:rPr lang="en-US" altLang="x-none" dirty="0" err="1">
                <a:ea typeface="ＭＳ Ｐゴシック" charset="-128"/>
              </a:rPr>
              <a:t>UDPServer</a:t>
            </a: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%netstat to see buffer</a:t>
            </a:r>
          </a:p>
          <a:p>
            <a:pPr marL="0" indent="0">
              <a:buFont typeface="ZapfDingbats" charset="0"/>
              <a:buNone/>
            </a:pP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%</a:t>
            </a:r>
            <a:r>
              <a:rPr lang="en-US" altLang="zh-CN" dirty="0">
                <a:ea typeface="ＭＳ Ｐゴシック" charset="-128"/>
              </a:rPr>
              <a:t>ubuntu</a:t>
            </a:r>
            <a:r>
              <a:rPr lang="en-US" altLang="x-none" dirty="0">
                <a:ea typeface="ＭＳ Ｐゴシック" charset="-128"/>
              </a:rPr>
              <a:t>: java </a:t>
            </a:r>
            <a:r>
              <a:rPr lang="en-US" altLang="x-none" dirty="0" err="1">
                <a:ea typeface="ＭＳ Ｐゴシック" charset="-128"/>
              </a:rPr>
              <a:t>UDPClient</a:t>
            </a:r>
            <a:r>
              <a:rPr lang="en-US" altLang="x-none" dirty="0">
                <a:ea typeface="ＭＳ Ｐゴシック" charset="-128"/>
              </a:rPr>
              <a:t> &lt;server&gt;</a:t>
            </a: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%</a:t>
            </a:r>
            <a:r>
              <a:rPr lang="en-US" altLang="x-none" dirty="0" err="1">
                <a:ea typeface="ＭＳ Ｐゴシック" charset="-128"/>
              </a:rPr>
              <a:t>wireshark</a:t>
            </a:r>
            <a:r>
              <a:rPr lang="en-US" altLang="x-none" dirty="0">
                <a:ea typeface="ＭＳ Ｐゴシック" charset="-128"/>
              </a:rPr>
              <a:t> to capture traffic</a:t>
            </a:r>
          </a:p>
        </p:txBody>
      </p:sp>
      <p:sp>
        <p:nvSpPr>
          <p:cNvPr id="10854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585D5B5-7D4C-3642-88A6-C4774BD995ED}" type="slidenum">
              <a:rPr lang="en-US" altLang="x-none" sz="1400">
                <a:solidFill>
                  <a:srgbClr val="000000"/>
                </a:solidFill>
              </a:rPr>
              <a:pPr/>
              <a:t>8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59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Discussion on Example Code</a:t>
            </a:r>
          </a:p>
        </p:txBody>
      </p:sp>
      <p:sp>
        <p:nvSpPr>
          <p:cNvPr id="11059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 simple upper-case UDP echo service is among the simplest network service.</a:t>
            </a: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Are there any problems with the program?</a:t>
            </a:r>
          </a:p>
        </p:txBody>
      </p:sp>
      <p:sp>
        <p:nvSpPr>
          <p:cNvPr id="110595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F5FFAE5-F10F-974D-B940-57895E62B15B}" type="slidenum">
              <a:rPr lang="en-US" altLang="x-none" sz="1400">
                <a:solidFill>
                  <a:srgbClr val="000000"/>
                </a:solidFill>
              </a:rPr>
              <a:pPr/>
              <a:t>9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6230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8196</TotalTime>
  <Words>4248</Words>
  <Application>Microsoft Macintosh PowerPoint</Application>
  <PresentationFormat>On-screen Show (4:3)</PresentationFormat>
  <Paragraphs>957</Paragraphs>
  <Slides>60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ＭＳ Ｐゴシック</vt:lpstr>
      <vt:lpstr>宋体</vt:lpstr>
      <vt:lpstr>ZapfDingbats</vt:lpstr>
      <vt:lpstr>Arial</vt:lpstr>
      <vt:lpstr>Calibri</vt:lpstr>
      <vt:lpstr>Cambria Math</vt:lpstr>
      <vt:lpstr>Comic Sans MS</vt:lpstr>
      <vt:lpstr>Courier New</vt:lpstr>
      <vt:lpstr>Symbol</vt:lpstr>
      <vt:lpstr>Times New Roman</vt:lpstr>
      <vt:lpstr>Wingdings</vt:lpstr>
      <vt:lpstr>Default Design</vt:lpstr>
      <vt:lpstr>2_Default Design</vt:lpstr>
      <vt:lpstr>3_Default Design</vt:lpstr>
      <vt:lpstr>4_Default Design</vt:lpstr>
      <vt:lpstr>Photo Editor Photo</vt:lpstr>
      <vt:lpstr>Clip</vt:lpstr>
      <vt:lpstr>Network Applications: Network Programming:  UDP, TCP</vt:lpstr>
      <vt:lpstr>Outline </vt:lpstr>
      <vt:lpstr>Recap: Connectionless UDP: Big Picture (Java version)</vt:lpstr>
      <vt:lpstr>PowerPoint Presentation</vt:lpstr>
      <vt:lpstr>Java Server (UDP):  Processing</vt:lpstr>
      <vt:lpstr>Example: Java client (UDP)</vt:lpstr>
      <vt:lpstr>Example: Java client (UDP), cont.</vt:lpstr>
      <vt:lpstr>Demo</vt:lpstr>
      <vt:lpstr>Discussion on Example Code</vt:lpstr>
      <vt:lpstr>Data Encoding/Decoding</vt:lpstr>
      <vt:lpstr>Example: Endianness of Numbers</vt:lpstr>
      <vt:lpstr>Example: String and Chars</vt:lpstr>
      <vt:lpstr>Example: Charset Troubles</vt:lpstr>
      <vt:lpstr>Encoding/Decoding as a Common Source of Errors</vt:lpstr>
      <vt:lpstr>Exercise: UDP/DNS Server Pseudocode</vt:lpstr>
      <vt:lpstr>UDP/DNS Implementation</vt:lpstr>
      <vt:lpstr>Outline </vt:lpstr>
      <vt:lpstr>PowerPoint Presentation</vt:lpstr>
      <vt:lpstr>PowerPoint Presentation</vt:lpstr>
      <vt:lpstr>TCP Connection-Oriented Demux</vt:lpstr>
      <vt:lpstr>TCP Socket Big Picture</vt:lpstr>
      <vt:lpstr>Client/server Socket Workflow: TCP</vt:lpstr>
      <vt:lpstr>Server Flow</vt:lpstr>
      <vt:lpstr>ServerSocket</vt:lpstr>
      <vt:lpstr>(Client)Socket</vt:lpstr>
      <vt:lpstr>Simple TCP Example</vt:lpstr>
      <vt:lpstr>Example: Java client (TCP)</vt:lpstr>
      <vt:lpstr>OutputStream</vt:lpstr>
      <vt:lpstr>InputStream</vt:lpstr>
      <vt:lpstr>Example: Java client (TCP), cont.</vt:lpstr>
      <vt:lpstr>Example: Java server (TCP)</vt:lpstr>
      <vt:lpstr>Demo</vt:lpstr>
      <vt:lpstr>PowerPoint Presentation</vt:lpstr>
      <vt:lpstr>PowerPoint Presentation</vt:lpstr>
      <vt:lpstr>PowerPoint Presentation</vt:lpstr>
      <vt:lpstr>PowerPoint Presentation</vt:lpstr>
      <vt:lpstr>Demo</vt:lpstr>
      <vt:lpstr>Example: Java server (TCP)</vt:lpstr>
      <vt:lpstr>PowerPoint Presentation</vt:lpstr>
      <vt:lpstr>Example: Java server (TCP): Processing</vt:lpstr>
      <vt:lpstr>Example: Java server (TCP): Output</vt:lpstr>
      <vt:lpstr>Analysis</vt:lpstr>
      <vt:lpstr>Analysis</vt:lpstr>
      <vt:lpstr>Analysis</vt:lpstr>
      <vt:lpstr>Summary: Basic Socket Programming</vt:lpstr>
      <vt:lpstr>Outline </vt:lpstr>
      <vt:lpstr>FTP: the File Transfer Protocol</vt:lpstr>
      <vt:lpstr>PowerPoint Presentation</vt:lpstr>
      <vt:lpstr>FTP Protocol Design</vt:lpstr>
      <vt:lpstr>FTP: A Client-Server Application with Separate Control, Data Connections</vt:lpstr>
      <vt:lpstr>Traditional FTP: Client Specifies Port for Data Connection</vt:lpstr>
      <vt:lpstr>Example using telnet/nc</vt:lpstr>
      <vt:lpstr>Problem of the Client PORT Approach</vt:lpstr>
      <vt:lpstr>FTP PASV: Server Specifies Data Port, Client Initiates Connection</vt:lpstr>
      <vt:lpstr>Example</vt:lpstr>
      <vt:lpstr>FTP Extensions</vt:lpstr>
      <vt:lpstr>Data Transfer Structure</vt:lpstr>
      <vt:lpstr>FTP Evaluation</vt:lpstr>
      <vt:lpstr>Backup Slides</vt:lpstr>
      <vt:lpstr>DataStream</vt:lpstr>
    </vt:vector>
  </TitlesOfParts>
  <Company>Yale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</dc:title>
  <dc:creator>Yang Richard Yang</dc:creator>
  <cp:lastModifiedBy>Microsoft Office User</cp:lastModifiedBy>
  <cp:revision>477</cp:revision>
  <cp:lastPrinted>2016-02-01T18:30:23Z</cp:lastPrinted>
  <dcterms:created xsi:type="dcterms:W3CDTF">1999-10-08T19:08:27Z</dcterms:created>
  <dcterms:modified xsi:type="dcterms:W3CDTF">2021-10-11T14:53:12Z</dcterms:modified>
</cp:coreProperties>
</file>